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2" r:id="rId3"/>
    <p:sldId id="304" r:id="rId4"/>
    <p:sldId id="279" r:id="rId5"/>
    <p:sldId id="280" r:id="rId6"/>
    <p:sldId id="282" r:id="rId7"/>
    <p:sldId id="263" r:id="rId8"/>
    <p:sldId id="284" r:id="rId9"/>
    <p:sldId id="305" r:id="rId10"/>
    <p:sldId id="306" r:id="rId11"/>
    <p:sldId id="310" r:id="rId12"/>
    <p:sldId id="307" r:id="rId13"/>
    <p:sldId id="308" r:id="rId14"/>
    <p:sldId id="269" r:id="rId15"/>
    <p:sldId id="270" r:id="rId16"/>
    <p:sldId id="309" r:id="rId17"/>
    <p:sldId id="298" r:id="rId18"/>
    <p:sldId id="286" r:id="rId19"/>
    <p:sldId id="311" r:id="rId20"/>
    <p:sldId id="312" r:id="rId21"/>
    <p:sldId id="296" r:id="rId22"/>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84892" autoAdjust="0"/>
  </p:normalViewPr>
  <p:slideViewPr>
    <p:cSldViewPr>
      <p:cViewPr varScale="1">
        <p:scale>
          <a:sx n="63" d="100"/>
          <a:sy n="63" d="100"/>
        </p:scale>
        <p:origin x="1596" y="72"/>
      </p:cViewPr>
      <p:guideLst>
        <p:guide orient="horz" pos="2160"/>
        <p:guide pos="2880"/>
      </p:guideLst>
    </p:cSldViewPr>
  </p:slideViewPr>
  <p:outlineViewPr>
    <p:cViewPr>
      <p:scale>
        <a:sx n="33" d="100"/>
        <a:sy n="33" d="100"/>
      </p:scale>
      <p:origin x="0" y="246"/>
    </p:cViewPr>
  </p:outlineViewPr>
  <p:notesTextViewPr>
    <p:cViewPr>
      <p:scale>
        <a:sx n="1" d="1"/>
        <a:sy n="1" d="1"/>
      </p:scale>
      <p:origin x="0" y="0"/>
    </p:cViewPr>
  </p:notesTextViewPr>
  <p:sorterViewPr>
    <p:cViewPr>
      <p:scale>
        <a:sx n="100" d="100"/>
        <a:sy n="100" d="100"/>
      </p:scale>
      <p:origin x="0" y="15486"/>
    </p:cViewPr>
  </p:sorterViewPr>
  <p:notesViewPr>
    <p:cSldViewPr>
      <p:cViewPr varScale="1">
        <p:scale>
          <a:sx n="63" d="100"/>
          <a:sy n="63" d="100"/>
        </p:scale>
        <p:origin x="-2904" y="-126"/>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0EFE2-7414-49CF-AA10-F645AAF40C4F}" type="doc">
      <dgm:prSet loTypeId="urn:microsoft.com/office/officeart/2005/8/layout/matrix3" loCatId="matrix" qsTypeId="urn:microsoft.com/office/officeart/2005/8/quickstyle/simple4" qsCatId="simple" csTypeId="urn:microsoft.com/office/officeart/2005/8/colors/colorful5" csCatId="colorful" phldr="1"/>
      <dgm:spPr/>
      <dgm:t>
        <a:bodyPr/>
        <a:lstStyle/>
        <a:p>
          <a:endParaRPr lang="en-GB"/>
        </a:p>
      </dgm:t>
    </dgm:pt>
    <dgm:pt modelId="{6497C75B-8BE6-4CC5-997D-55566386A670}">
      <dgm:prSet phldrT="[Text]"/>
      <dgm:spPr/>
      <dgm:t>
        <a:bodyPr/>
        <a:lstStyle/>
        <a:p>
          <a:r>
            <a:rPr lang="en-GB" b="1" dirty="0" smtClean="0"/>
            <a:t>Local church</a:t>
          </a:r>
          <a:endParaRPr lang="en-GB" b="1" dirty="0"/>
        </a:p>
      </dgm:t>
    </dgm:pt>
    <dgm:pt modelId="{BDBF3B8F-69E2-4002-905D-77C4BFFD9D25}" type="parTrans" cxnId="{25955E66-808F-4714-943E-2AF0B199794B}">
      <dgm:prSet/>
      <dgm:spPr/>
      <dgm:t>
        <a:bodyPr/>
        <a:lstStyle/>
        <a:p>
          <a:endParaRPr lang="en-GB"/>
        </a:p>
      </dgm:t>
    </dgm:pt>
    <dgm:pt modelId="{16277CBC-E30C-4260-896F-AF27435D47E4}" type="sibTrans" cxnId="{25955E66-808F-4714-943E-2AF0B199794B}">
      <dgm:prSet/>
      <dgm:spPr/>
      <dgm:t>
        <a:bodyPr/>
        <a:lstStyle/>
        <a:p>
          <a:endParaRPr lang="en-GB"/>
        </a:p>
      </dgm:t>
    </dgm:pt>
    <dgm:pt modelId="{41E83CD4-C2CA-4A3E-B88A-D55987AA147C}">
      <dgm:prSet phldrT="[Text]"/>
      <dgm:spPr/>
      <dgm:t>
        <a:bodyPr/>
        <a:lstStyle/>
        <a:p>
          <a:r>
            <a:rPr lang="en-GB" b="1" dirty="0" smtClean="0"/>
            <a:t>Social enterprises</a:t>
          </a:r>
          <a:endParaRPr lang="en-GB" b="1" dirty="0"/>
        </a:p>
      </dgm:t>
    </dgm:pt>
    <dgm:pt modelId="{2B6CD9FE-F05A-4EEF-8281-B069370A048E}" type="parTrans" cxnId="{AB4BD0ED-234B-41E5-9B7B-74BDAEF91E08}">
      <dgm:prSet/>
      <dgm:spPr/>
      <dgm:t>
        <a:bodyPr/>
        <a:lstStyle/>
        <a:p>
          <a:endParaRPr lang="en-GB"/>
        </a:p>
      </dgm:t>
    </dgm:pt>
    <dgm:pt modelId="{772994A9-2522-4ABE-9AB4-FE6646AE16C3}" type="sibTrans" cxnId="{AB4BD0ED-234B-41E5-9B7B-74BDAEF91E08}">
      <dgm:prSet/>
      <dgm:spPr/>
      <dgm:t>
        <a:bodyPr/>
        <a:lstStyle/>
        <a:p>
          <a:endParaRPr lang="en-GB"/>
        </a:p>
      </dgm:t>
    </dgm:pt>
    <dgm:pt modelId="{BF01BDC4-D3A1-403A-A842-3B030BB12CF9}">
      <dgm:prSet phldrT="[Text]"/>
      <dgm:spPr/>
      <dgm:t>
        <a:bodyPr/>
        <a:lstStyle/>
        <a:p>
          <a:r>
            <a:rPr lang="en-GB" b="1" dirty="0" smtClean="0"/>
            <a:t>Workplace social action</a:t>
          </a:r>
          <a:endParaRPr lang="en-GB" b="1" dirty="0"/>
        </a:p>
      </dgm:t>
    </dgm:pt>
    <dgm:pt modelId="{8799BE3D-A9D8-4780-8442-C9BF91197285}" type="parTrans" cxnId="{66A5B763-8F6F-4ACD-A3EC-E115356031E3}">
      <dgm:prSet/>
      <dgm:spPr/>
      <dgm:t>
        <a:bodyPr/>
        <a:lstStyle/>
        <a:p>
          <a:endParaRPr lang="en-GB"/>
        </a:p>
      </dgm:t>
    </dgm:pt>
    <dgm:pt modelId="{2728BEE0-A11D-43A7-B5D1-4120BC6FB8C0}" type="sibTrans" cxnId="{66A5B763-8F6F-4ACD-A3EC-E115356031E3}">
      <dgm:prSet/>
      <dgm:spPr/>
      <dgm:t>
        <a:bodyPr/>
        <a:lstStyle/>
        <a:p>
          <a:endParaRPr lang="en-GB"/>
        </a:p>
      </dgm:t>
    </dgm:pt>
    <dgm:pt modelId="{F9D0D34F-BEEE-4C65-9AB1-9BF89BFAC285}">
      <dgm:prSet phldrT="[Text]"/>
      <dgm:spPr/>
      <dgm:t>
        <a:bodyPr/>
        <a:lstStyle/>
        <a:p>
          <a:r>
            <a:rPr lang="en-GB" b="1" dirty="0" smtClean="0"/>
            <a:t>Charities</a:t>
          </a:r>
          <a:endParaRPr lang="en-GB" b="1" dirty="0"/>
        </a:p>
      </dgm:t>
    </dgm:pt>
    <dgm:pt modelId="{5B6685D5-A48F-4D44-9B62-06ADCCED780D}" type="parTrans" cxnId="{0B253D6D-0961-43AF-B0AB-6B6E2906CEA5}">
      <dgm:prSet/>
      <dgm:spPr/>
      <dgm:t>
        <a:bodyPr/>
        <a:lstStyle/>
        <a:p>
          <a:endParaRPr lang="en-GB"/>
        </a:p>
      </dgm:t>
    </dgm:pt>
    <dgm:pt modelId="{7F40AB3B-3927-43BA-9AC8-66FAB39D5512}" type="sibTrans" cxnId="{0B253D6D-0961-43AF-B0AB-6B6E2906CEA5}">
      <dgm:prSet/>
      <dgm:spPr/>
      <dgm:t>
        <a:bodyPr/>
        <a:lstStyle/>
        <a:p>
          <a:endParaRPr lang="en-GB"/>
        </a:p>
      </dgm:t>
    </dgm:pt>
    <dgm:pt modelId="{A627D2B7-3F91-4C67-B295-32A6B381293B}" type="pres">
      <dgm:prSet presAssocID="{07D0EFE2-7414-49CF-AA10-F645AAF40C4F}" presName="matrix" presStyleCnt="0">
        <dgm:presLayoutVars>
          <dgm:chMax val="1"/>
          <dgm:dir/>
          <dgm:resizeHandles val="exact"/>
        </dgm:presLayoutVars>
      </dgm:prSet>
      <dgm:spPr/>
      <dgm:t>
        <a:bodyPr/>
        <a:lstStyle/>
        <a:p>
          <a:endParaRPr lang="en-GB"/>
        </a:p>
      </dgm:t>
    </dgm:pt>
    <dgm:pt modelId="{EFF2B002-1A9E-46B5-A1F3-29DDEA29CC49}" type="pres">
      <dgm:prSet presAssocID="{07D0EFE2-7414-49CF-AA10-F645AAF40C4F}" presName="diamond" presStyleLbl="bgShp" presStyleIdx="0" presStyleCnt="1"/>
      <dgm:spPr/>
    </dgm:pt>
    <dgm:pt modelId="{D45DC8E5-25FF-4CB6-AF18-34BBF90981F1}" type="pres">
      <dgm:prSet presAssocID="{07D0EFE2-7414-49CF-AA10-F645AAF40C4F}" presName="quad1" presStyleLbl="node1" presStyleIdx="0" presStyleCnt="4">
        <dgm:presLayoutVars>
          <dgm:chMax val="0"/>
          <dgm:chPref val="0"/>
          <dgm:bulletEnabled val="1"/>
        </dgm:presLayoutVars>
      </dgm:prSet>
      <dgm:spPr/>
      <dgm:t>
        <a:bodyPr/>
        <a:lstStyle/>
        <a:p>
          <a:endParaRPr lang="en-GB"/>
        </a:p>
      </dgm:t>
    </dgm:pt>
    <dgm:pt modelId="{26F80DFB-CFDD-4C7C-863D-6CC8BAC89775}" type="pres">
      <dgm:prSet presAssocID="{07D0EFE2-7414-49CF-AA10-F645AAF40C4F}" presName="quad2" presStyleLbl="node1" presStyleIdx="1" presStyleCnt="4">
        <dgm:presLayoutVars>
          <dgm:chMax val="0"/>
          <dgm:chPref val="0"/>
          <dgm:bulletEnabled val="1"/>
        </dgm:presLayoutVars>
      </dgm:prSet>
      <dgm:spPr/>
      <dgm:t>
        <a:bodyPr/>
        <a:lstStyle/>
        <a:p>
          <a:endParaRPr lang="en-GB"/>
        </a:p>
      </dgm:t>
    </dgm:pt>
    <dgm:pt modelId="{450DB74D-6E31-4CD9-92AC-2624B9E8713B}" type="pres">
      <dgm:prSet presAssocID="{07D0EFE2-7414-49CF-AA10-F645AAF40C4F}" presName="quad3" presStyleLbl="node1" presStyleIdx="2" presStyleCnt="4">
        <dgm:presLayoutVars>
          <dgm:chMax val="0"/>
          <dgm:chPref val="0"/>
          <dgm:bulletEnabled val="1"/>
        </dgm:presLayoutVars>
      </dgm:prSet>
      <dgm:spPr/>
      <dgm:t>
        <a:bodyPr/>
        <a:lstStyle/>
        <a:p>
          <a:endParaRPr lang="en-GB"/>
        </a:p>
      </dgm:t>
    </dgm:pt>
    <dgm:pt modelId="{E0ACD341-18A7-411B-9C22-5F025C45F460}" type="pres">
      <dgm:prSet presAssocID="{07D0EFE2-7414-49CF-AA10-F645AAF40C4F}" presName="quad4" presStyleLbl="node1" presStyleIdx="3" presStyleCnt="4">
        <dgm:presLayoutVars>
          <dgm:chMax val="0"/>
          <dgm:chPref val="0"/>
          <dgm:bulletEnabled val="1"/>
        </dgm:presLayoutVars>
      </dgm:prSet>
      <dgm:spPr/>
      <dgm:t>
        <a:bodyPr/>
        <a:lstStyle/>
        <a:p>
          <a:endParaRPr lang="en-GB"/>
        </a:p>
      </dgm:t>
    </dgm:pt>
  </dgm:ptLst>
  <dgm:cxnLst>
    <dgm:cxn modelId="{25955E66-808F-4714-943E-2AF0B199794B}" srcId="{07D0EFE2-7414-49CF-AA10-F645AAF40C4F}" destId="{6497C75B-8BE6-4CC5-997D-55566386A670}" srcOrd="0" destOrd="0" parTransId="{BDBF3B8F-69E2-4002-905D-77C4BFFD9D25}" sibTransId="{16277CBC-E30C-4260-896F-AF27435D47E4}"/>
    <dgm:cxn modelId="{E0884687-40E5-419C-8587-22531CB64CA2}" type="presOf" srcId="{07D0EFE2-7414-49CF-AA10-F645AAF40C4F}" destId="{A627D2B7-3F91-4C67-B295-32A6B381293B}" srcOrd="0" destOrd="0" presId="urn:microsoft.com/office/officeart/2005/8/layout/matrix3"/>
    <dgm:cxn modelId="{D852B829-A8F3-42B5-A636-CF81C1907CD5}" type="presOf" srcId="{BF01BDC4-D3A1-403A-A842-3B030BB12CF9}" destId="{450DB74D-6E31-4CD9-92AC-2624B9E8713B}" srcOrd="0" destOrd="0" presId="urn:microsoft.com/office/officeart/2005/8/layout/matrix3"/>
    <dgm:cxn modelId="{69E6C8B4-7FB7-4478-B666-F84687DB444C}" type="presOf" srcId="{41E83CD4-C2CA-4A3E-B88A-D55987AA147C}" destId="{26F80DFB-CFDD-4C7C-863D-6CC8BAC89775}" srcOrd="0" destOrd="0" presId="urn:microsoft.com/office/officeart/2005/8/layout/matrix3"/>
    <dgm:cxn modelId="{ED6201A5-13C8-417B-AD53-22D55A486295}" type="presOf" srcId="{6497C75B-8BE6-4CC5-997D-55566386A670}" destId="{D45DC8E5-25FF-4CB6-AF18-34BBF90981F1}" srcOrd="0" destOrd="0" presId="urn:microsoft.com/office/officeart/2005/8/layout/matrix3"/>
    <dgm:cxn modelId="{66A5B763-8F6F-4ACD-A3EC-E115356031E3}" srcId="{07D0EFE2-7414-49CF-AA10-F645AAF40C4F}" destId="{BF01BDC4-D3A1-403A-A842-3B030BB12CF9}" srcOrd="2" destOrd="0" parTransId="{8799BE3D-A9D8-4780-8442-C9BF91197285}" sibTransId="{2728BEE0-A11D-43A7-B5D1-4120BC6FB8C0}"/>
    <dgm:cxn modelId="{0B253D6D-0961-43AF-B0AB-6B6E2906CEA5}" srcId="{07D0EFE2-7414-49CF-AA10-F645AAF40C4F}" destId="{F9D0D34F-BEEE-4C65-9AB1-9BF89BFAC285}" srcOrd="3" destOrd="0" parTransId="{5B6685D5-A48F-4D44-9B62-06ADCCED780D}" sibTransId="{7F40AB3B-3927-43BA-9AC8-66FAB39D5512}"/>
    <dgm:cxn modelId="{8882B474-F2C8-46B9-A666-40A7924DD8A4}" type="presOf" srcId="{F9D0D34F-BEEE-4C65-9AB1-9BF89BFAC285}" destId="{E0ACD341-18A7-411B-9C22-5F025C45F460}" srcOrd="0" destOrd="0" presId="urn:microsoft.com/office/officeart/2005/8/layout/matrix3"/>
    <dgm:cxn modelId="{AB4BD0ED-234B-41E5-9B7B-74BDAEF91E08}" srcId="{07D0EFE2-7414-49CF-AA10-F645AAF40C4F}" destId="{41E83CD4-C2CA-4A3E-B88A-D55987AA147C}" srcOrd="1" destOrd="0" parTransId="{2B6CD9FE-F05A-4EEF-8281-B069370A048E}" sibTransId="{772994A9-2522-4ABE-9AB4-FE6646AE16C3}"/>
    <dgm:cxn modelId="{6FB936E7-D64B-4EE0-B434-9FD3C653EEFA}" type="presParOf" srcId="{A627D2B7-3F91-4C67-B295-32A6B381293B}" destId="{EFF2B002-1A9E-46B5-A1F3-29DDEA29CC49}" srcOrd="0" destOrd="0" presId="urn:microsoft.com/office/officeart/2005/8/layout/matrix3"/>
    <dgm:cxn modelId="{280DDEB9-B2DC-409D-852B-5F8BCA9DC20B}" type="presParOf" srcId="{A627D2B7-3F91-4C67-B295-32A6B381293B}" destId="{D45DC8E5-25FF-4CB6-AF18-34BBF90981F1}" srcOrd="1" destOrd="0" presId="urn:microsoft.com/office/officeart/2005/8/layout/matrix3"/>
    <dgm:cxn modelId="{624AD272-6404-4F0B-8FC8-8995EE46D1F4}" type="presParOf" srcId="{A627D2B7-3F91-4C67-B295-32A6B381293B}" destId="{26F80DFB-CFDD-4C7C-863D-6CC8BAC89775}" srcOrd="2" destOrd="0" presId="urn:microsoft.com/office/officeart/2005/8/layout/matrix3"/>
    <dgm:cxn modelId="{FB220AA0-2EDE-4890-932A-B5D729893318}" type="presParOf" srcId="{A627D2B7-3F91-4C67-B295-32A6B381293B}" destId="{450DB74D-6E31-4CD9-92AC-2624B9E8713B}" srcOrd="3" destOrd="0" presId="urn:microsoft.com/office/officeart/2005/8/layout/matrix3"/>
    <dgm:cxn modelId="{1CE5E686-F5B5-49CF-BF16-4E6EE55F7ADE}" type="presParOf" srcId="{A627D2B7-3F91-4C67-B295-32A6B381293B}" destId="{E0ACD341-18A7-411B-9C22-5F025C45F460}"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E9DA6997-F8C7-4806-9B67-9656ADAC2CFA}" type="datetimeFigureOut">
              <a:rPr lang="en-GB" smtClean="0"/>
              <a:t>14/10/2013</a:t>
            </a:fld>
            <a:endParaRPr lang="en-GB" dirty="0"/>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71788683-96E2-4008-9F75-0EB19342C5E9}" type="slidenum">
              <a:rPr lang="en-GB" smtClean="0"/>
              <a:t>‹#›</a:t>
            </a:fld>
            <a:endParaRPr lang="en-GB" dirty="0"/>
          </a:p>
        </p:txBody>
      </p:sp>
    </p:spTree>
    <p:extLst>
      <p:ext uri="{BB962C8B-B14F-4D97-AF65-F5344CB8AC3E}">
        <p14:creationId xmlns:p14="http://schemas.microsoft.com/office/powerpoint/2010/main" val="192593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788683-96E2-4008-9F75-0EB19342C5E9}" type="slidenum">
              <a:rPr lang="en-GB" smtClean="0"/>
              <a:t>1</a:t>
            </a:fld>
            <a:endParaRPr lang="en-GB" dirty="0"/>
          </a:p>
        </p:txBody>
      </p:sp>
    </p:spTree>
    <p:extLst>
      <p:ext uri="{BB962C8B-B14F-4D97-AF65-F5344CB8AC3E}">
        <p14:creationId xmlns:p14="http://schemas.microsoft.com/office/powerpoint/2010/main" val="271235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dirty="0" smtClean="0"/>
              <a:t>b) </a:t>
            </a:r>
            <a:r>
              <a:rPr lang="en-GB" sz="1300" dirty="0" smtClean="0"/>
              <a:t>Employing people who find it hard to get jobs due to life choices e.g. ex-offenders, etc. – shorter term employment with the object of getting an NVQ, etc. - </a:t>
            </a:r>
            <a:r>
              <a:rPr lang="en-GB" dirty="0" smtClean="0">
                <a:effectLst/>
              </a:rPr>
              <a:t>a stepping stone into the world of work.</a:t>
            </a:r>
            <a:endParaRPr lang="en-GB" dirty="0" smtClean="0"/>
          </a:p>
          <a:p>
            <a:r>
              <a:rPr lang="en-GB" dirty="0" err="1" smtClean="0"/>
              <a:t>Bikeworks</a:t>
            </a:r>
            <a:r>
              <a:rPr lang="en-GB" dirty="0" smtClean="0"/>
              <a:t> tackles environmental issues by getting more people cycling &amp; recycling used bikes for re-use whilst at the same time creating employment &amp; training opportunities for disadvantaged communities. Jamie’s 15.</a:t>
            </a:r>
          </a:p>
          <a:p>
            <a:r>
              <a:rPr lang="en-GB" dirty="0" smtClean="0">
                <a:effectLst/>
              </a:rPr>
              <a:t>These enterprises can also serve the vulnerable e.g. garden maintenance for vulnerable in social housing. This is a win-win. The businesses mainly focus on manual labour, relatively low skill activities e.g. decorating, gardening, catering.</a:t>
            </a:r>
            <a:br>
              <a:rPr lang="en-GB" dirty="0" smtClean="0">
                <a:effectLst/>
              </a:rPr>
            </a:br>
            <a:endParaRPr lang="en-GB" dirty="0"/>
          </a:p>
        </p:txBody>
      </p:sp>
      <p:sp>
        <p:nvSpPr>
          <p:cNvPr id="4" name="Slide Number Placeholder 3"/>
          <p:cNvSpPr>
            <a:spLocks noGrp="1"/>
          </p:cNvSpPr>
          <p:nvPr>
            <p:ph type="sldNum" sz="quarter" idx="10"/>
          </p:nvPr>
        </p:nvSpPr>
        <p:spPr/>
        <p:txBody>
          <a:bodyPr/>
          <a:lstStyle/>
          <a:p>
            <a:fld id="{9D0A02EF-A461-4964-B9FD-114F7AC73E21}" type="slidenum">
              <a:rPr lang="en-GB" smtClean="0"/>
              <a:t>10</a:t>
            </a:fld>
            <a:endParaRPr lang="en-GB"/>
          </a:p>
        </p:txBody>
      </p:sp>
    </p:spTree>
    <p:extLst>
      <p:ext uri="{BB962C8B-B14F-4D97-AF65-F5344CB8AC3E}">
        <p14:creationId xmlns:p14="http://schemas.microsoft.com/office/powerpoint/2010/main" val="4119609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Bristol Together CIC is a new social enterprise partnership that launched in October 2011.Our aim is to create full-time jobs for long-term unemployed people, and ex-offenders in particular.</a:t>
            </a:r>
          </a:p>
          <a:p>
            <a:r>
              <a:rPr lang="en-GB" sz="1200" kern="1200" dirty="0" smtClean="0">
                <a:solidFill>
                  <a:schemeClr val="tx1"/>
                </a:solidFill>
                <a:effectLst/>
                <a:latin typeface="+mn-lt"/>
                <a:ea typeface="+mn-ea"/>
                <a:cs typeface="+mn-cs"/>
              </a:rPr>
              <a:t>They do this by buying empty properties, and working with social enterprise partners to employ ex-offenders in all aspects of the repair, refurbishment and restoration. Once the properties are fully restored they are then sold, and the original capital, plus any profits, reinvested back into the business to finance further property purchases, and further job creation.</a:t>
            </a:r>
          </a:p>
          <a:p>
            <a:r>
              <a:rPr lang="en-GB" sz="1200" kern="1200" dirty="0" smtClean="0">
                <a:solidFill>
                  <a:schemeClr val="tx1"/>
                </a:solidFill>
                <a:effectLst/>
                <a:latin typeface="+mn-lt"/>
                <a:ea typeface="+mn-ea"/>
                <a:cs typeface="+mn-cs"/>
              </a:rPr>
              <a:t>All the employees are mentored and supervised by highly experienced project managers. They hope that the skills and experience they develop as a result of their employment with </a:t>
            </a:r>
            <a:r>
              <a:rPr lang="en-GB" sz="1200" kern="1200" dirty="0" err="1" smtClean="0">
                <a:solidFill>
                  <a:schemeClr val="tx1"/>
                </a:solidFill>
                <a:effectLst/>
                <a:latin typeface="+mn-lt"/>
                <a:ea typeface="+mn-ea"/>
                <a:cs typeface="+mn-cs"/>
              </a:rPr>
              <a:t>BTogether</a:t>
            </a:r>
            <a:r>
              <a:rPr lang="en-GB" sz="1200" kern="1200" dirty="0" smtClean="0">
                <a:solidFill>
                  <a:schemeClr val="tx1"/>
                </a:solidFill>
                <a:effectLst/>
                <a:latin typeface="+mn-lt"/>
                <a:ea typeface="+mn-ea"/>
                <a:cs typeface="+mn-cs"/>
              </a:rPr>
              <a:t> will be the launch-pad to accessing other full-time jobs in the future.</a:t>
            </a:r>
          </a:p>
          <a:p>
            <a:r>
              <a:rPr lang="en-GB" sz="1200" kern="1200" dirty="0" smtClean="0">
                <a:solidFill>
                  <a:schemeClr val="tx1"/>
                </a:solidFill>
                <a:effectLst/>
                <a:latin typeface="+mn-lt"/>
                <a:ea typeface="+mn-ea"/>
                <a:cs typeface="+mn-cs"/>
              </a:rPr>
              <a:t>Bristol Together started in October 2011 after raising £600 000 in investment capital. They then raised a further £1 million in May 2012 to complete our first Social Impact Bond.</a:t>
            </a:r>
          </a:p>
          <a:p>
            <a:r>
              <a:rPr lang="en-GB" sz="1200" kern="1200" dirty="0" smtClean="0">
                <a:solidFill>
                  <a:schemeClr val="tx1"/>
                </a:solidFill>
                <a:effectLst/>
                <a:latin typeface="+mn-lt"/>
                <a:ea typeface="+mn-ea"/>
                <a:cs typeface="+mn-cs"/>
              </a:rPr>
              <a:t>We are working with </a:t>
            </a:r>
            <a:r>
              <a:rPr lang="en-GB" sz="1200" kern="1200" dirty="0" err="1" smtClean="0">
                <a:solidFill>
                  <a:schemeClr val="tx1"/>
                </a:solidFill>
                <a:effectLst/>
                <a:latin typeface="+mn-lt"/>
                <a:ea typeface="+mn-ea"/>
                <a:cs typeface="+mn-cs"/>
              </a:rPr>
              <a:t>Triodos</a:t>
            </a:r>
            <a:r>
              <a:rPr lang="en-GB" sz="1200" kern="1200" dirty="0" smtClean="0">
                <a:solidFill>
                  <a:schemeClr val="tx1"/>
                </a:solidFill>
                <a:effectLst/>
                <a:latin typeface="+mn-lt"/>
                <a:ea typeface="+mn-ea"/>
                <a:cs typeface="+mn-cs"/>
              </a:rPr>
              <a:t> Bank to explore the possibility of replicating, or developing our social enterprise in other cities in the UK. In Bristol we expect over the course of the next five years to create jobs for up to 200 ex-offenders, and to bring over seventy empty properties back into use.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0A02EF-A461-4964-B9FD-114F7AC73E21}" type="slidenum">
              <a:rPr lang="en-GB" smtClean="0"/>
              <a:t>11</a:t>
            </a:fld>
            <a:endParaRPr lang="en-GB"/>
          </a:p>
        </p:txBody>
      </p:sp>
    </p:spTree>
    <p:extLst>
      <p:ext uri="{BB962C8B-B14F-4D97-AF65-F5344CB8AC3E}">
        <p14:creationId xmlns:p14="http://schemas.microsoft.com/office/powerpoint/2010/main" val="411960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dirty="0" smtClean="0"/>
              <a:t>c) </a:t>
            </a:r>
            <a:r>
              <a:rPr lang="en-GB" sz="1300" dirty="0" smtClean="0"/>
              <a:t>Turning the experience of crisis or disability into an earning opportunity </a:t>
            </a:r>
          </a:p>
          <a:p>
            <a:r>
              <a:rPr lang="en-GB" dirty="0" smtClean="0"/>
              <a:t>Shaw Trust tests websites.</a:t>
            </a:r>
          </a:p>
          <a:p>
            <a:endParaRPr lang="en-GB" dirty="0"/>
          </a:p>
        </p:txBody>
      </p:sp>
      <p:sp>
        <p:nvSpPr>
          <p:cNvPr id="4" name="Slide Number Placeholder 3"/>
          <p:cNvSpPr>
            <a:spLocks noGrp="1"/>
          </p:cNvSpPr>
          <p:nvPr>
            <p:ph type="sldNum" sz="quarter" idx="10"/>
          </p:nvPr>
        </p:nvSpPr>
        <p:spPr/>
        <p:txBody>
          <a:bodyPr/>
          <a:lstStyle/>
          <a:p>
            <a:fld id="{9D0A02EF-A461-4964-B9FD-114F7AC73E21}" type="slidenum">
              <a:rPr lang="en-GB" smtClean="0"/>
              <a:t>12</a:t>
            </a:fld>
            <a:endParaRPr lang="en-GB"/>
          </a:p>
        </p:txBody>
      </p:sp>
    </p:spTree>
    <p:extLst>
      <p:ext uri="{BB962C8B-B14F-4D97-AF65-F5344CB8AC3E}">
        <p14:creationId xmlns:p14="http://schemas.microsoft.com/office/powerpoint/2010/main" val="4119609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dirty="0" smtClean="0"/>
              <a:t>d) </a:t>
            </a:r>
            <a:r>
              <a:rPr lang="en-GB" sz="1300" dirty="0" smtClean="0"/>
              <a:t>Payment by results</a:t>
            </a:r>
            <a:endParaRPr lang="en-GB" dirty="0" smtClean="0"/>
          </a:p>
          <a:p>
            <a:r>
              <a:rPr lang="en-GB" dirty="0" smtClean="0"/>
              <a:t>One Service</a:t>
            </a:r>
            <a:r>
              <a:rPr lang="en-GB" baseline="0" dirty="0" smtClean="0"/>
              <a:t> Social Impact Bond Peterborough</a:t>
            </a:r>
          </a:p>
          <a:p>
            <a:endParaRPr lang="en-GB" dirty="0"/>
          </a:p>
        </p:txBody>
      </p:sp>
      <p:sp>
        <p:nvSpPr>
          <p:cNvPr id="4" name="Slide Number Placeholder 3"/>
          <p:cNvSpPr>
            <a:spLocks noGrp="1"/>
          </p:cNvSpPr>
          <p:nvPr>
            <p:ph type="sldNum" sz="quarter" idx="10"/>
          </p:nvPr>
        </p:nvSpPr>
        <p:spPr/>
        <p:txBody>
          <a:bodyPr/>
          <a:lstStyle/>
          <a:p>
            <a:fld id="{9D0A02EF-A461-4964-B9FD-114F7AC73E21}" type="slidenum">
              <a:rPr lang="en-GB" smtClean="0"/>
              <a:t>13</a:t>
            </a:fld>
            <a:endParaRPr lang="en-GB"/>
          </a:p>
        </p:txBody>
      </p:sp>
    </p:spTree>
    <p:extLst>
      <p:ext uri="{BB962C8B-B14F-4D97-AF65-F5344CB8AC3E}">
        <p14:creationId xmlns:p14="http://schemas.microsoft.com/office/powerpoint/2010/main" val="411960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Social Impact Bond in Peterborough funds organisations working to reduce the re-offending rates of short sentence male prisoners leaving Peterborough Prison. £5m has been raised from investors which is new money into the sector. </a:t>
            </a:r>
          </a:p>
          <a:p>
            <a:endParaRPr lang="en-GB" dirty="0" smtClean="0"/>
          </a:p>
          <a:p>
            <a:r>
              <a:rPr lang="en-GB" dirty="0" smtClean="0"/>
              <a:t>60% of young male offenders serving 12months or less re-offend and are back in prison within 12 months of release. That year costs public services £40,000. </a:t>
            </a:r>
          </a:p>
          <a:p>
            <a:endParaRPr lang="en-GB" dirty="0" smtClean="0"/>
          </a:p>
          <a:p>
            <a:r>
              <a:rPr lang="en-GB" dirty="0" smtClean="0"/>
              <a:t>If you can reduce re-offending rates, the savings can be shared with the service that is working with the offenders.</a:t>
            </a:r>
          </a:p>
          <a:p>
            <a:endParaRPr lang="en-GB" dirty="0" smtClean="0"/>
          </a:p>
          <a:p>
            <a:r>
              <a:rPr lang="en-GB" dirty="0" smtClean="0"/>
              <a:t>A Social Impact Bond raises private investment to pay for services, which are delivered by social sector providers with a proven track record. Financial returns to investors are funded by the Ministry of Justice and are based on improved social outcomes. If outcomes do not improve, then investors will receive no recompense. If re-offending rates reduce by 7.5% or more, investors will receive up to 13% returns.</a:t>
            </a:r>
            <a:endParaRPr lang="en-GB" dirty="0"/>
          </a:p>
        </p:txBody>
      </p:sp>
      <p:sp>
        <p:nvSpPr>
          <p:cNvPr id="4" name="Slide Number Placeholder 3"/>
          <p:cNvSpPr>
            <a:spLocks noGrp="1"/>
          </p:cNvSpPr>
          <p:nvPr>
            <p:ph type="sldNum" sz="quarter" idx="10"/>
          </p:nvPr>
        </p:nvSpPr>
        <p:spPr/>
        <p:txBody>
          <a:bodyPr/>
          <a:lstStyle/>
          <a:p>
            <a:fld id="{71788683-96E2-4008-9F75-0EB19342C5E9}" type="slidenum">
              <a:rPr lang="en-GB" smtClean="0"/>
              <a:t>14</a:t>
            </a:fld>
            <a:endParaRPr lang="en-GB" dirty="0"/>
          </a:p>
        </p:txBody>
      </p:sp>
    </p:spTree>
    <p:extLst>
      <p:ext uri="{BB962C8B-B14F-4D97-AF65-F5344CB8AC3E}">
        <p14:creationId xmlns:p14="http://schemas.microsoft.com/office/powerpoint/2010/main" val="56984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Vulnerable Children </a:t>
            </a:r>
            <a:r>
              <a:rPr lang="en-GB" dirty="0" smtClean="0"/>
              <a:t>11-16 year olds at the edge of care or custody in Essex. Providing support so that the young people can safely remain at home with their families, with the aim of substantial improvements in their long term outcomes. </a:t>
            </a:r>
          </a:p>
          <a:p>
            <a:endParaRPr lang="en-GB" dirty="0" smtClean="0"/>
          </a:p>
          <a:p>
            <a:r>
              <a:rPr lang="en-GB" dirty="0" smtClean="0"/>
              <a:t>Residential care costs £150,000 - £180,000 per annum for a child. 25% of all prisoners have been in care compared to 2% of the population overall. Educational attainment by looked after children is five times worse than for the population overall.</a:t>
            </a:r>
          </a:p>
          <a:p>
            <a:endParaRPr lang="en-GB" dirty="0" smtClean="0"/>
          </a:p>
          <a:p>
            <a:pPr defTabSz="966155">
              <a:defRPr/>
            </a:pPr>
            <a:r>
              <a:rPr lang="en-GB" b="1" dirty="0" smtClean="0"/>
              <a:t>Employment</a:t>
            </a:r>
            <a:r>
              <a:rPr lang="en-GB" dirty="0" smtClean="0"/>
              <a:t> -  Social Impact Bonds will fund interventions to work with around 2,500 14-15 year olds who are disadvantaged or at risk of disadvantage to help them participate and succeed in education or training and thereby improve their employability.</a:t>
            </a:r>
          </a:p>
          <a:p>
            <a:pPr defTabSz="966155">
              <a:defRPr/>
            </a:pPr>
            <a:endParaRPr lang="en-GB" dirty="0" smtClean="0"/>
          </a:p>
          <a:p>
            <a:pPr defTabSz="966155">
              <a:defRPr/>
            </a:pPr>
            <a:r>
              <a:rPr lang="en-GB" b="1" dirty="0" smtClean="0"/>
              <a:t>Homelessness</a:t>
            </a:r>
            <a:r>
              <a:rPr lang="en-GB" baseline="0" dirty="0" smtClean="0"/>
              <a:t> - </a:t>
            </a:r>
            <a:r>
              <a:rPr lang="en-GB" dirty="0" smtClean="0"/>
              <a:t>Housing Minister Grant Shapps and London Mayor Boris Johnson announced in March 2012 that a Social Impact Bond would be launched to help London's persistent rough sleepers off the streets and into secure homes. The two Social Impact Bonds under this programme were launched in December 2012.</a:t>
            </a:r>
          </a:p>
          <a:p>
            <a:endParaRPr lang="en-GB" dirty="0" smtClean="0"/>
          </a:p>
        </p:txBody>
      </p:sp>
      <p:sp>
        <p:nvSpPr>
          <p:cNvPr id="4" name="Slide Number Placeholder 3"/>
          <p:cNvSpPr>
            <a:spLocks noGrp="1"/>
          </p:cNvSpPr>
          <p:nvPr>
            <p:ph type="sldNum" sz="quarter" idx="10"/>
          </p:nvPr>
        </p:nvSpPr>
        <p:spPr/>
        <p:txBody>
          <a:bodyPr/>
          <a:lstStyle/>
          <a:p>
            <a:fld id="{71788683-96E2-4008-9F75-0EB19342C5E9}" type="slidenum">
              <a:rPr lang="en-GB" smtClean="0"/>
              <a:t>15</a:t>
            </a:fld>
            <a:endParaRPr lang="en-GB" dirty="0"/>
          </a:p>
        </p:txBody>
      </p:sp>
    </p:spTree>
    <p:extLst>
      <p:ext uri="{BB962C8B-B14F-4D97-AF65-F5344CB8AC3E}">
        <p14:creationId xmlns:p14="http://schemas.microsoft.com/office/powerpoint/2010/main" val="371986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 Normal businesses</a:t>
            </a:r>
            <a:r>
              <a:rPr lang="en-GB" baseline="0" dirty="0" smtClean="0"/>
              <a:t> but they give their profits away</a:t>
            </a:r>
            <a:endParaRPr lang="en-GB" dirty="0" smtClean="0"/>
          </a:p>
          <a:p>
            <a:r>
              <a:rPr lang="en-GB" dirty="0" err="1" smtClean="0"/>
              <a:t>Belu</a:t>
            </a:r>
            <a:r>
              <a:rPr lang="en-GB" dirty="0" smtClean="0"/>
              <a:t> water is the most ethical water brand in the UK, being 100% carbon neutral and giving all of its profits to leading clean water charity, </a:t>
            </a:r>
            <a:r>
              <a:rPr lang="en-GB" dirty="0" err="1" smtClean="0"/>
              <a:t>WaterAid</a:t>
            </a:r>
            <a:r>
              <a:rPr lang="en-GB" dirty="0" smtClean="0"/>
              <a:t>.</a:t>
            </a:r>
          </a:p>
          <a:p>
            <a:endParaRPr lang="en-GB" dirty="0"/>
          </a:p>
        </p:txBody>
      </p:sp>
      <p:sp>
        <p:nvSpPr>
          <p:cNvPr id="4" name="Slide Number Placeholder 3"/>
          <p:cNvSpPr>
            <a:spLocks noGrp="1"/>
          </p:cNvSpPr>
          <p:nvPr>
            <p:ph type="sldNum" sz="quarter" idx="10"/>
          </p:nvPr>
        </p:nvSpPr>
        <p:spPr/>
        <p:txBody>
          <a:bodyPr/>
          <a:lstStyle/>
          <a:p>
            <a:fld id="{9D0A02EF-A461-4964-B9FD-114F7AC73E21}" type="slidenum">
              <a:rPr lang="en-GB" smtClean="0"/>
              <a:t>16</a:t>
            </a:fld>
            <a:endParaRPr lang="en-GB"/>
          </a:p>
        </p:txBody>
      </p:sp>
    </p:spTree>
    <p:extLst>
      <p:ext uri="{BB962C8B-B14F-4D97-AF65-F5344CB8AC3E}">
        <p14:creationId xmlns:p14="http://schemas.microsoft.com/office/powerpoint/2010/main" val="4119609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There is a lot of weak businesses around. Need to stress that businesses must be financially sound first, social action second </a:t>
            </a:r>
            <a:r>
              <a:rPr lang="en-GB" baseline="0" dirty="0" err="1" smtClean="0"/>
              <a:t>ie</a:t>
            </a:r>
            <a:r>
              <a:rPr lang="en-GB" baseline="0" dirty="0" smtClean="0"/>
              <a:t> sustainable. Must not rely on volunteers or grants (or though might be started this way). </a:t>
            </a:r>
          </a:p>
          <a:p>
            <a:endParaRPr lang="en-GB" baseline="0" dirty="0" smtClean="0"/>
          </a:p>
          <a:p>
            <a:r>
              <a:rPr lang="en-GB" baseline="0" dirty="0" smtClean="0"/>
              <a:t>Very few are investable.</a:t>
            </a:r>
          </a:p>
          <a:p>
            <a:endParaRPr lang="en-GB" baseline="0" dirty="0" smtClean="0"/>
          </a:p>
          <a:p>
            <a:r>
              <a:rPr lang="en-GB" dirty="0" smtClean="0"/>
              <a:t>What</a:t>
            </a:r>
            <a:r>
              <a:rPr lang="en-GB" baseline="0" dirty="0" smtClean="0"/>
              <a:t> is also apparent is that for all the social ventures, many have not reached an investment stage.</a:t>
            </a:r>
          </a:p>
          <a:p>
            <a:endParaRPr lang="en-GB" baseline="0" dirty="0" smtClean="0"/>
          </a:p>
          <a:p>
            <a:r>
              <a:rPr lang="en-GB" baseline="0" dirty="0" smtClean="0"/>
              <a:t>So in the last year we’ve seen some government and foundation help in this regard.</a:t>
            </a:r>
          </a:p>
          <a:p>
            <a:endParaRPr lang="en-GB" baseline="0" dirty="0" smtClean="0"/>
          </a:p>
          <a:p>
            <a:r>
              <a:rPr lang="en-GB" baseline="0" dirty="0" smtClean="0"/>
              <a:t>Social Incubator Fund – financing orgs that will create incubator hubs across UK.</a:t>
            </a:r>
          </a:p>
          <a:p>
            <a:endParaRPr lang="en-GB" baseline="0" dirty="0" smtClean="0"/>
          </a:p>
          <a:p>
            <a:r>
              <a:rPr lang="en-GB" baseline="0" dirty="0" smtClean="0"/>
              <a:t>Nesta – investing in early stage ventures</a:t>
            </a:r>
          </a:p>
          <a:p>
            <a:endParaRPr lang="en-GB" baseline="0" dirty="0" smtClean="0"/>
          </a:p>
          <a:p>
            <a:r>
              <a:rPr lang="en-GB" baseline="0" dirty="0" smtClean="0"/>
              <a:t>Social Enterprise Challenge Fund - £4k</a:t>
            </a:r>
          </a:p>
          <a:p>
            <a:endParaRPr lang="en-GB" baseline="0" dirty="0" smtClean="0"/>
          </a:p>
          <a:p>
            <a:r>
              <a:rPr lang="en-GB" baseline="0" dirty="0" smtClean="0"/>
              <a:t>Big Venture - £50k - £250k</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1788683-96E2-4008-9F75-0EB19342C5E9}" type="slidenum">
              <a:rPr lang="en-GB" smtClean="0"/>
              <a:t>17</a:t>
            </a:fld>
            <a:endParaRPr lang="en-GB" dirty="0"/>
          </a:p>
        </p:txBody>
      </p:sp>
    </p:spTree>
    <p:extLst>
      <p:ext uri="{BB962C8B-B14F-4D97-AF65-F5344CB8AC3E}">
        <p14:creationId xmlns:p14="http://schemas.microsoft.com/office/powerpoint/2010/main" val="11778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If you not entrepreneurial</a:t>
            </a:r>
            <a:r>
              <a:rPr lang="en-GB" baseline="0" dirty="0" smtClean="0"/>
              <a:t> there are still options to build the kingdom through social action. </a:t>
            </a:r>
          </a:p>
          <a:p>
            <a:endParaRPr lang="en-GB" baseline="0" dirty="0" smtClean="0"/>
          </a:p>
          <a:p>
            <a:r>
              <a:rPr lang="en-GB" dirty="0" smtClean="0"/>
              <a:t>I’d like to switch</a:t>
            </a:r>
            <a:r>
              <a:rPr lang="en-GB" baseline="0" dirty="0" smtClean="0"/>
              <a:t> to the workplace.</a:t>
            </a:r>
            <a:endParaRPr lang="en-GB" dirty="0" smtClean="0"/>
          </a:p>
          <a:p>
            <a:endParaRPr lang="en-GB" dirty="0" smtClean="0"/>
          </a:p>
          <a:p>
            <a:r>
              <a:rPr lang="en-GB" dirty="0" smtClean="0"/>
              <a:t>What if</a:t>
            </a:r>
            <a:r>
              <a:rPr lang="en-GB" baseline="0" dirty="0" smtClean="0"/>
              <a:t> existing businesses went beyond the present CSR norms?</a:t>
            </a:r>
          </a:p>
          <a:p>
            <a:endParaRPr lang="en-GB" baseline="0" dirty="0" smtClean="0"/>
          </a:p>
          <a:p>
            <a:r>
              <a:rPr lang="en-GB" dirty="0" smtClean="0"/>
              <a:t>What are the options for increased social benefits. </a:t>
            </a:r>
          </a:p>
          <a:p>
            <a:endParaRPr lang="en-GB" dirty="0" smtClean="0"/>
          </a:p>
          <a:p>
            <a:r>
              <a:rPr lang="en-GB" dirty="0" smtClean="0"/>
              <a:t>a)</a:t>
            </a:r>
            <a:r>
              <a:rPr lang="en-GB" baseline="0" dirty="0" smtClean="0"/>
              <a:t> </a:t>
            </a:r>
            <a:r>
              <a:rPr lang="en-GB" dirty="0" smtClean="0"/>
              <a:t>Creating a branch that is more socially active.</a:t>
            </a:r>
          </a:p>
          <a:p>
            <a:r>
              <a:rPr lang="en-GB" dirty="0" smtClean="0"/>
              <a:t>Picture</a:t>
            </a:r>
            <a:r>
              <a:rPr lang="en-GB" baseline="0" dirty="0" smtClean="0"/>
              <a:t> is </a:t>
            </a:r>
            <a:r>
              <a:rPr lang="en-GB" dirty="0" smtClean="0"/>
              <a:t>Circle Sports is a sport shop, trading in Westminster, with the core purpose to get local NEET’s (young people (many are 18-24) currently Not in Employment, Education or Training) into permanent employment, and apprenticeships. They focus on the retail sector.</a:t>
            </a:r>
          </a:p>
          <a:p>
            <a:pPr marL="362308" indent="-362308">
              <a:buFont typeface="Arial" pitchFamily="34" charset="0"/>
              <a:buChar char="•"/>
            </a:pPr>
            <a:r>
              <a:rPr lang="en-GB" dirty="0" smtClean="0"/>
              <a:t>Through a thirteen week job preparedness programme, NEETs gain, practical customer service, business management, marketing and retail skills via voluntary work in the shop or in other local businesses and partner organisations. Circle Sport’s target is to place 60% of local NEET’s who complete the programme in to permanent employment and apprenticeships – to date eleven out of fifteen participants have now been placed in permanent jobs (in Espirit, Maplin, Primark, Super Dry and William Hill), and five more in apprenticeships/internships, competing with the open market in the first six months. The plan is to get 60-80 youngsters placed in the next year and open other outlets in London Boroughs. Could be linked to NVQ or Apprenticeships</a:t>
            </a:r>
          </a:p>
          <a:p>
            <a:pPr marL="362308" indent="-362308">
              <a:buFont typeface="Arial" pitchFamily="34" charset="0"/>
              <a:buChar char="•"/>
            </a:pPr>
            <a:r>
              <a:rPr lang="en-GB" dirty="0" smtClean="0"/>
              <a:t>Could be for a fixed period</a:t>
            </a:r>
          </a:p>
          <a:p>
            <a:pPr marL="362308" indent="-362308">
              <a:buFont typeface="Arial" pitchFamily="34" charset="0"/>
              <a:buChar char="•"/>
            </a:pPr>
            <a:r>
              <a:rPr lang="en-GB" dirty="0" smtClean="0"/>
              <a:t>NEETs focused?</a:t>
            </a:r>
          </a:p>
          <a:p>
            <a:pPr marL="362308" indent="-362308">
              <a:buFont typeface="Arial" pitchFamily="34" charset="0"/>
              <a:buChar char="•"/>
            </a:pPr>
            <a:r>
              <a:rPr lang="en-GB" dirty="0" smtClean="0"/>
              <a:t>Needs internal management</a:t>
            </a:r>
          </a:p>
          <a:p>
            <a:endParaRPr lang="en-GB" dirty="0" smtClean="0"/>
          </a:p>
          <a:p>
            <a:endParaRPr lang="en-GB" dirty="0" smtClean="0"/>
          </a:p>
          <a:p>
            <a:pPr defTabSz="966155">
              <a:defRPr/>
            </a:pPr>
            <a:r>
              <a:rPr lang="en-GB" dirty="0" smtClean="0"/>
              <a:t>b) Using social enterprises in the supply and service chain e.g.</a:t>
            </a:r>
            <a:r>
              <a:rPr lang="en-GB" baseline="0" dirty="0" smtClean="0"/>
              <a:t> painting/decorating (Blue sky/Grow org), recycling (M&amp;S/Oxfam Shwop campaign), product supply</a:t>
            </a:r>
            <a:endParaRPr lang="en-GB" dirty="0" smtClean="0"/>
          </a:p>
          <a:p>
            <a:pPr marL="362308" indent="-362308">
              <a:buFont typeface="Arial" pitchFamily="34" charset="0"/>
              <a:buChar char="•"/>
            </a:pPr>
            <a:r>
              <a:rPr lang="en-GB" dirty="0" smtClean="0"/>
              <a:t>Partnership opportunity – brand leverage</a:t>
            </a:r>
          </a:p>
          <a:p>
            <a:pPr marL="362308" indent="-362308">
              <a:buFont typeface="Arial" pitchFamily="34" charset="0"/>
              <a:buChar char="•"/>
            </a:pPr>
            <a:r>
              <a:rPr lang="en-GB" dirty="0" smtClean="0"/>
              <a:t>Externally managed</a:t>
            </a:r>
          </a:p>
          <a:p>
            <a:pPr marL="362308" indent="-362308">
              <a:buFont typeface="Arial" pitchFamily="34" charset="0"/>
              <a:buChar char="•"/>
            </a:pPr>
            <a:r>
              <a:rPr lang="en-GB" dirty="0" smtClean="0"/>
              <a:t>Covers NEETs, Disabled, Ex-offenders</a:t>
            </a:r>
          </a:p>
          <a:p>
            <a:pPr marL="362308" indent="-362308">
              <a:buFont typeface="Arial" pitchFamily="34" charset="0"/>
              <a:buChar char="•"/>
            </a:pPr>
            <a:r>
              <a:rPr lang="en-GB" dirty="0" smtClean="0"/>
              <a:t>Must deliver on time and to quality</a:t>
            </a:r>
          </a:p>
          <a:p>
            <a:pPr marL="362308" indent="-362308">
              <a:buFont typeface="Arial" pitchFamily="34" charset="0"/>
              <a:buChar char="•"/>
            </a:pPr>
            <a:r>
              <a:rPr lang="en-GB" dirty="0" smtClean="0"/>
              <a:t>Needs scale</a:t>
            </a:r>
          </a:p>
          <a:p>
            <a:endParaRPr lang="en-GB" dirty="0" smtClean="0"/>
          </a:p>
          <a:p>
            <a:endParaRPr lang="en-GB" dirty="0" smtClean="0"/>
          </a:p>
          <a:p>
            <a:pPr defTabSz="966155">
              <a:defRPr/>
            </a:pPr>
            <a:r>
              <a:rPr lang="en-GB" dirty="0" smtClean="0"/>
              <a:t>c) </a:t>
            </a:r>
            <a:r>
              <a:rPr lang="en-GB" sz="1300" dirty="0"/>
              <a:t>Bringing in a social enterprise’s products into a commercial business. </a:t>
            </a:r>
          </a:p>
          <a:p>
            <a:r>
              <a:rPr lang="en-GB" dirty="0" smtClean="0"/>
              <a:t>As a social enterprise, Rubies in the Rubble tackles food waste and unemployment through the production of chutneys made from surplus fruit and vegetables whilst providing training and employment opportunities for low-income women.</a:t>
            </a:r>
          </a:p>
          <a:p>
            <a:pPr marL="362308" indent="-362308">
              <a:buFont typeface="Arial" pitchFamily="34" charset="0"/>
              <a:buChar char="•"/>
            </a:pPr>
            <a:r>
              <a:rPr lang="en-GB" dirty="0" smtClean="0"/>
              <a:t>More Visible Social Link</a:t>
            </a:r>
          </a:p>
          <a:p>
            <a:pPr marL="362308" indent="-362308">
              <a:buFont typeface="Arial" pitchFamily="34" charset="0"/>
              <a:buChar char="•"/>
            </a:pPr>
            <a:r>
              <a:rPr lang="en-GB" dirty="0" smtClean="0"/>
              <a:t>Partnership opportunity</a:t>
            </a:r>
          </a:p>
          <a:p>
            <a:pPr marL="362308" indent="-362308">
              <a:buFont typeface="Arial" pitchFamily="34" charset="0"/>
              <a:buChar char="•"/>
            </a:pPr>
            <a:r>
              <a:rPr lang="en-GB" dirty="0" smtClean="0"/>
              <a:t>Externally managed</a:t>
            </a:r>
          </a:p>
          <a:p>
            <a:pPr marL="362308" indent="-362308">
              <a:buFont typeface="Arial" pitchFamily="34" charset="0"/>
              <a:buChar char="•"/>
            </a:pPr>
            <a:r>
              <a:rPr lang="en-GB" dirty="0" smtClean="0"/>
              <a:t>Covers NEETs, Disabled, Ex-offenders</a:t>
            </a:r>
          </a:p>
          <a:p>
            <a:pPr marL="362308" indent="-362308">
              <a:buFont typeface="Arial" pitchFamily="34" charset="0"/>
              <a:buChar char="•"/>
            </a:pPr>
            <a:r>
              <a:rPr lang="en-GB" dirty="0" smtClean="0"/>
              <a:t>Must deliver on time and to quality</a:t>
            </a:r>
          </a:p>
          <a:p>
            <a:pPr marL="362308" indent="-362308">
              <a:buFont typeface="Arial" pitchFamily="34" charset="0"/>
              <a:buChar char="•"/>
            </a:pPr>
            <a:r>
              <a:rPr lang="en-GB" dirty="0" smtClean="0"/>
              <a:t>Needs scale</a:t>
            </a:r>
          </a:p>
          <a:p>
            <a:endParaRPr lang="en-GB" dirty="0" smtClean="0"/>
          </a:p>
        </p:txBody>
      </p:sp>
      <p:sp>
        <p:nvSpPr>
          <p:cNvPr id="4" name="Slide Number Placeholder 3"/>
          <p:cNvSpPr>
            <a:spLocks noGrp="1"/>
          </p:cNvSpPr>
          <p:nvPr>
            <p:ph type="sldNum" sz="quarter" idx="10"/>
          </p:nvPr>
        </p:nvSpPr>
        <p:spPr/>
        <p:txBody>
          <a:bodyPr/>
          <a:lstStyle/>
          <a:p>
            <a:fld id="{9D0A02EF-A461-4964-B9FD-114F7AC73E21}" type="slidenum">
              <a:rPr lang="en-GB" smtClean="0"/>
              <a:t>18</a:t>
            </a:fld>
            <a:endParaRPr lang="en-GB" dirty="0"/>
          </a:p>
        </p:txBody>
      </p:sp>
    </p:spTree>
    <p:extLst>
      <p:ext uri="{BB962C8B-B14F-4D97-AF65-F5344CB8AC3E}">
        <p14:creationId xmlns:p14="http://schemas.microsoft.com/office/powerpoint/2010/main" val="4119609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Running</a:t>
            </a:r>
            <a:r>
              <a:rPr lang="en-GB" baseline="0" dirty="0" smtClean="0"/>
              <a:t> some social actions </a:t>
            </a:r>
            <a:endParaRPr lang="en-GB" dirty="0" smtClean="0"/>
          </a:p>
        </p:txBody>
      </p:sp>
      <p:sp>
        <p:nvSpPr>
          <p:cNvPr id="4" name="Slide Number Placeholder 3"/>
          <p:cNvSpPr>
            <a:spLocks noGrp="1"/>
          </p:cNvSpPr>
          <p:nvPr>
            <p:ph type="sldNum" sz="quarter" idx="10"/>
          </p:nvPr>
        </p:nvSpPr>
        <p:spPr/>
        <p:txBody>
          <a:bodyPr/>
          <a:lstStyle/>
          <a:p>
            <a:fld id="{9D0A02EF-A461-4964-B9FD-114F7AC73E21}" type="slidenum">
              <a:rPr lang="en-GB" smtClean="0"/>
              <a:t>19</a:t>
            </a:fld>
            <a:endParaRPr lang="en-GB" dirty="0"/>
          </a:p>
        </p:txBody>
      </p:sp>
    </p:spTree>
    <p:extLst>
      <p:ext uri="{BB962C8B-B14F-4D97-AF65-F5344CB8AC3E}">
        <p14:creationId xmlns:p14="http://schemas.microsoft.com/office/powerpoint/2010/main" val="411960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788683-96E2-4008-9F75-0EB19342C5E9}" type="slidenum">
              <a:rPr lang="en-GB" smtClean="0"/>
              <a:t>2</a:t>
            </a:fld>
            <a:endParaRPr lang="en-GB" dirty="0"/>
          </a:p>
        </p:txBody>
      </p:sp>
    </p:spTree>
    <p:extLst>
      <p:ext uri="{BB962C8B-B14F-4D97-AF65-F5344CB8AC3E}">
        <p14:creationId xmlns:p14="http://schemas.microsoft.com/office/powerpoint/2010/main" val="722616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less entrepreneurial</a:t>
            </a:r>
            <a:r>
              <a:rPr lang="en-GB" baseline="0" dirty="0" smtClean="0"/>
              <a:t> there is an option we are investigating now about taking on a commercial franchise that has high social impact. Franchises are meant to have less risk of failure but still need good business acumen.</a:t>
            </a:r>
          </a:p>
          <a:p>
            <a:endParaRPr lang="en-GB" baseline="0" dirty="0" smtClean="0"/>
          </a:p>
          <a:p>
            <a:r>
              <a:rPr lang="en-GB" baseline="0" dirty="0" smtClean="0"/>
              <a:t>I’ve identified 11 such franchises. Elderly care is an obvious sector. I will not comment further as we are still developing our thoughts on this.</a:t>
            </a:r>
            <a:endParaRPr lang="en-GB" dirty="0" smtClean="0"/>
          </a:p>
        </p:txBody>
      </p:sp>
      <p:sp>
        <p:nvSpPr>
          <p:cNvPr id="4" name="Slide Number Placeholder 3"/>
          <p:cNvSpPr>
            <a:spLocks noGrp="1"/>
          </p:cNvSpPr>
          <p:nvPr>
            <p:ph type="sldNum" sz="quarter" idx="10"/>
          </p:nvPr>
        </p:nvSpPr>
        <p:spPr/>
        <p:txBody>
          <a:bodyPr/>
          <a:lstStyle/>
          <a:p>
            <a:fld id="{9D0A02EF-A461-4964-B9FD-114F7AC73E21}" type="slidenum">
              <a:rPr lang="en-GB" smtClean="0"/>
              <a:t>20</a:t>
            </a:fld>
            <a:endParaRPr lang="en-GB" dirty="0"/>
          </a:p>
        </p:txBody>
      </p:sp>
    </p:spTree>
    <p:extLst>
      <p:ext uri="{BB962C8B-B14F-4D97-AF65-F5344CB8AC3E}">
        <p14:creationId xmlns:p14="http://schemas.microsoft.com/office/powerpoint/2010/main" val="4119609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788683-96E2-4008-9F75-0EB19342C5E9}" type="slidenum">
              <a:rPr lang="en-GB" smtClean="0"/>
              <a:t>21</a:t>
            </a:fld>
            <a:endParaRPr lang="en-GB" dirty="0"/>
          </a:p>
        </p:txBody>
      </p:sp>
    </p:spTree>
    <p:extLst>
      <p:ext uri="{BB962C8B-B14F-4D97-AF65-F5344CB8AC3E}">
        <p14:creationId xmlns:p14="http://schemas.microsoft.com/office/powerpoint/2010/main" val="339040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Jesus spoke more about the Kingdom of God than the Church </a:t>
            </a:r>
          </a:p>
          <a:p>
            <a:r>
              <a:rPr lang="en-GB" dirty="0" smtClean="0"/>
              <a:t>(Matthew 16:18 - Now I say to you that you are Peter (which means ‘rock’), and upon this rock I will build my church, and all the powers of hell will not conquer it.)</a:t>
            </a:r>
          </a:p>
          <a:p>
            <a:endParaRPr lang="en-GB" dirty="0" smtClean="0"/>
          </a:p>
          <a:p>
            <a:r>
              <a:rPr lang="en-GB" dirty="0" smtClean="0"/>
              <a:t>Our role as disciples</a:t>
            </a:r>
            <a:r>
              <a:rPr lang="en-GB" baseline="0" dirty="0" smtClean="0"/>
              <a:t> is to go and make disciples wherever we are by telling them about the Kingdom of God. </a:t>
            </a:r>
          </a:p>
          <a:p>
            <a:endParaRPr lang="en-GB" baseline="0" dirty="0" smtClean="0"/>
          </a:p>
          <a:p>
            <a:r>
              <a:rPr lang="en-GB" baseline="0" dirty="0" smtClean="0"/>
              <a:t>As a business person, I must admit some guilt and frustration about how this has been interpreted in practice. I will generalise here but I’m sure some of you will have experienced this. The expectation has been that we need to go and make disciples of our neighbours and add them to the church we are part of. So we have very busy days at work which is often miles away from the church we attend, rush back, grab dinner, hardly see the family as we have to be out to a church event, etc.</a:t>
            </a:r>
          </a:p>
          <a:p>
            <a:endParaRPr lang="en-GB" baseline="0" dirty="0" smtClean="0"/>
          </a:p>
          <a:p>
            <a:r>
              <a:rPr lang="en-GB" baseline="0" dirty="0" smtClean="0"/>
              <a:t>If we had a Kingdom mentality, we would be making disciples wherever we are and helping people on their spiritual journey to be added to the Church wherever that might be for them. The communities we spend most of our time in, often 40-50 hours per week and have relationships built i.e. workplaces, often are miles from the town where we live. </a:t>
            </a:r>
          </a:p>
          <a:p>
            <a:endParaRPr lang="en-GB" baseline="0" dirty="0" smtClean="0"/>
          </a:p>
          <a:p>
            <a:r>
              <a:rPr lang="en-GB" baseline="0" dirty="0" smtClean="0"/>
              <a:t>The Ephesian 4 ministries should be used to equip and release you to do his work in those places. We are workplace ministers. Missionaries are sensitive to the culture they work in and we need to hear discussion on Kingdom building approaches in the communities where we spend most of our time. For example, when was the last time you heard teaching on evangelism in the workplace, the provision of workplace alpha courses, prayer for your ministry at work, </a:t>
            </a:r>
            <a:r>
              <a:rPr lang="en-GB" baseline="0" dirty="0" err="1" smtClean="0"/>
              <a:t>etc</a:t>
            </a:r>
            <a:r>
              <a:rPr lang="en-GB" baseline="0" dirty="0" smtClean="0"/>
              <a:t>?</a:t>
            </a:r>
          </a:p>
          <a:p>
            <a:endParaRPr lang="en-GB" baseline="0" dirty="0" smtClean="0"/>
          </a:p>
          <a:p>
            <a:r>
              <a:rPr lang="en-GB" dirty="0" smtClean="0"/>
              <a:t>This is a big subject which I cannot cover here</a:t>
            </a:r>
            <a:r>
              <a:rPr lang="en-GB" baseline="0" dirty="0" smtClean="0"/>
              <a:t> but it would be helpful for the rest of the presentation to have a Kingdom </a:t>
            </a:r>
            <a:r>
              <a:rPr lang="en-GB" baseline="0" dirty="0" err="1" smtClean="0"/>
              <a:t>mindset</a:t>
            </a:r>
            <a:r>
              <a:rPr lang="en-GB" baseline="0" dirty="0" smtClean="0"/>
              <a: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1788683-96E2-4008-9F75-0EB19342C5E9}" type="slidenum">
              <a:rPr lang="en-GB" smtClean="0"/>
              <a:t>3</a:t>
            </a:fld>
            <a:endParaRPr lang="en-GB" dirty="0"/>
          </a:p>
        </p:txBody>
      </p:sp>
    </p:spTree>
    <p:extLst>
      <p:ext uri="{BB962C8B-B14F-4D97-AF65-F5344CB8AC3E}">
        <p14:creationId xmlns:p14="http://schemas.microsoft.com/office/powerpoint/2010/main" val="105962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788683-96E2-4008-9F75-0EB19342C5E9}" type="slidenum">
              <a:rPr lang="en-GB" smtClean="0"/>
              <a:t>4</a:t>
            </a:fld>
            <a:endParaRPr lang="en-GB" dirty="0"/>
          </a:p>
        </p:txBody>
      </p:sp>
    </p:spTree>
    <p:extLst>
      <p:ext uri="{BB962C8B-B14F-4D97-AF65-F5344CB8AC3E}">
        <p14:creationId xmlns:p14="http://schemas.microsoft.com/office/powerpoint/2010/main" val="71154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788683-96E2-4008-9F75-0EB19342C5E9}" type="slidenum">
              <a:rPr lang="en-GB" smtClean="0"/>
              <a:t>5</a:t>
            </a:fld>
            <a:endParaRPr lang="en-GB" dirty="0"/>
          </a:p>
        </p:txBody>
      </p:sp>
    </p:spTree>
    <p:extLst>
      <p:ext uri="{BB962C8B-B14F-4D97-AF65-F5344CB8AC3E}">
        <p14:creationId xmlns:p14="http://schemas.microsoft.com/office/powerpoint/2010/main" val="2522517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Churches</a:t>
            </a:r>
            <a:r>
              <a:rPr lang="en-GB" baseline="0" dirty="0" smtClean="0"/>
              <a:t> are being equipped by social franchises to engage effectively in social action. I’ve identified about 40 of these.</a:t>
            </a:r>
          </a:p>
          <a:p>
            <a:endParaRPr lang="en-GB" baseline="0" dirty="0" smtClean="0"/>
          </a:p>
          <a:p>
            <a:r>
              <a:rPr lang="en-GB" baseline="0" dirty="0" smtClean="0"/>
              <a:t>Click </a:t>
            </a:r>
          </a:p>
          <a:p>
            <a:r>
              <a:rPr lang="en-GB" baseline="0" dirty="0" smtClean="0"/>
              <a:t>As well as traditional activities which I have grouped as community cohesion, CLICK, Churches are being equipped for Crisis intervention eg food distribution to poor families that are referred to them  (food is donated from supermarkets, donors, etc).</a:t>
            </a:r>
          </a:p>
          <a:p>
            <a:endParaRPr lang="en-GB" baseline="0" dirty="0" smtClean="0"/>
          </a:p>
          <a:p>
            <a:r>
              <a:rPr lang="en-GB" baseline="0" dirty="0" smtClean="0"/>
              <a:t>Click </a:t>
            </a:r>
          </a:p>
          <a:p>
            <a:r>
              <a:rPr lang="en-GB" baseline="0" dirty="0" smtClean="0"/>
              <a:t>but also we have seen the emergence of franchises for some of the root causes. Debt, Employment, etc.</a:t>
            </a:r>
          </a:p>
          <a:p>
            <a:endParaRPr lang="en-GB" baseline="0" dirty="0" smtClean="0"/>
          </a:p>
          <a:p>
            <a:r>
              <a:rPr lang="en-GB" baseline="0" dirty="0" smtClean="0"/>
              <a:t>Remember, these are very rarely grant aided initiatives.</a:t>
            </a:r>
          </a:p>
          <a:p>
            <a:endParaRPr lang="en-GB" baseline="0" dirty="0" smtClean="0"/>
          </a:p>
          <a:p>
            <a:r>
              <a:rPr lang="en-GB" baseline="0" dirty="0" smtClean="0"/>
              <a:t>All social actions lead to church growth to a small or greater extent.</a:t>
            </a:r>
            <a:endParaRPr lang="en-GB" dirty="0"/>
          </a:p>
        </p:txBody>
      </p:sp>
      <p:sp>
        <p:nvSpPr>
          <p:cNvPr id="4" name="Slide Number Placeholder 3"/>
          <p:cNvSpPr>
            <a:spLocks noGrp="1"/>
          </p:cNvSpPr>
          <p:nvPr>
            <p:ph type="sldNum" sz="quarter" idx="10"/>
          </p:nvPr>
        </p:nvSpPr>
        <p:spPr/>
        <p:txBody>
          <a:bodyPr/>
          <a:lstStyle/>
          <a:p>
            <a:fld id="{71788683-96E2-4008-9F75-0EB19342C5E9}" type="slidenum">
              <a:rPr lang="en-GB" smtClean="0"/>
              <a:t>6</a:t>
            </a:fld>
            <a:endParaRPr lang="en-GB" dirty="0"/>
          </a:p>
        </p:txBody>
      </p:sp>
    </p:spTree>
    <p:extLst>
      <p:ext uri="{BB962C8B-B14F-4D97-AF65-F5344CB8AC3E}">
        <p14:creationId xmlns:p14="http://schemas.microsoft.com/office/powerpoint/2010/main" val="228239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 as the social actions facilitated</a:t>
            </a:r>
            <a:r>
              <a:rPr lang="en-GB" baseline="0" dirty="0" smtClean="0"/>
              <a:t> by local churches and their congregations, perhaps in partnership with other churches, we are also familiar with Christians volunteering and supporting charities.</a:t>
            </a:r>
          </a:p>
          <a:p>
            <a:endParaRPr lang="en-GB" baseline="0" dirty="0" smtClean="0"/>
          </a:p>
          <a:p>
            <a:r>
              <a:rPr lang="en-GB" baseline="0" dirty="0" smtClean="0"/>
              <a:t>But now to come at last to social enterprises and also actions within a business workplace thinking with a Kingdom </a:t>
            </a:r>
            <a:r>
              <a:rPr lang="en-GB" baseline="0" dirty="0" err="1" smtClean="0"/>
              <a:t>mindset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71788683-96E2-4008-9F75-0EB19342C5E9}" type="slidenum">
              <a:rPr lang="en-GB" smtClean="0"/>
              <a:t>7</a:t>
            </a:fld>
            <a:endParaRPr lang="en-GB" dirty="0"/>
          </a:p>
        </p:txBody>
      </p:sp>
    </p:spTree>
    <p:extLst>
      <p:ext uri="{BB962C8B-B14F-4D97-AF65-F5344CB8AC3E}">
        <p14:creationId xmlns:p14="http://schemas.microsoft.com/office/powerpoint/2010/main" val="191692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First I want to explain</a:t>
            </a:r>
            <a:r>
              <a:rPr lang="en-GB" baseline="0" dirty="0" smtClean="0">
                <a:effectLst/>
              </a:rPr>
              <a:t> a little about the UK social enterprise sector. </a:t>
            </a:r>
          </a:p>
          <a:p>
            <a:r>
              <a:rPr lang="en-GB" baseline="0" dirty="0" smtClean="0">
                <a:effectLst/>
              </a:rPr>
              <a:t>SE UK published some latest stats in Nov 2012 . I’ll pick some of them out.</a:t>
            </a:r>
          </a:p>
          <a:p>
            <a:r>
              <a:rPr lang="en-GB" baseline="0" dirty="0" smtClean="0">
                <a:effectLst/>
              </a:rPr>
              <a:t>68,000 social enterprises – 9000 started in last 2 years. They contribute £24bn to the economy. </a:t>
            </a:r>
          </a:p>
          <a:p>
            <a:r>
              <a:rPr lang="en-GB" baseline="0" dirty="0" smtClean="0">
                <a:effectLst/>
              </a:rPr>
              <a:t>Median turnover increased since 2009 from £175k pa to £240k pa – up 37%.</a:t>
            </a:r>
          </a:p>
          <a:p>
            <a:r>
              <a:rPr lang="en-GB" baseline="0" dirty="0" smtClean="0">
                <a:effectLst/>
              </a:rPr>
              <a:t>1 in 3 are in Britain’s most deprived communities.</a:t>
            </a:r>
          </a:p>
          <a:p>
            <a:r>
              <a:rPr lang="en-GB" baseline="0" dirty="0" smtClean="0">
                <a:effectLst/>
              </a:rPr>
              <a:t>82% reinvest their profits back into the communities where they are earned.</a:t>
            </a:r>
          </a:p>
          <a:p>
            <a:r>
              <a:rPr lang="en-GB" baseline="0" dirty="0" smtClean="0">
                <a:effectLst/>
              </a:rPr>
              <a:t>Very few are church initiated.</a:t>
            </a:r>
          </a:p>
          <a:p>
            <a:r>
              <a:rPr lang="en-GB" dirty="0" smtClean="0">
                <a:effectLst/>
              </a:rPr>
              <a:t/>
            </a:r>
            <a:br>
              <a:rPr lang="en-GB" dirty="0" smtClean="0">
                <a:effectLst/>
              </a:rPr>
            </a:br>
            <a:endParaRPr lang="en-GB" dirty="0" smtClean="0"/>
          </a:p>
          <a:p>
            <a:endParaRPr lang="en-GB" dirty="0"/>
          </a:p>
        </p:txBody>
      </p:sp>
      <p:sp>
        <p:nvSpPr>
          <p:cNvPr id="4" name="Slide Number Placeholder 3"/>
          <p:cNvSpPr>
            <a:spLocks noGrp="1"/>
          </p:cNvSpPr>
          <p:nvPr>
            <p:ph type="sldNum" sz="quarter" idx="10"/>
          </p:nvPr>
        </p:nvSpPr>
        <p:spPr/>
        <p:txBody>
          <a:bodyPr/>
          <a:lstStyle/>
          <a:p>
            <a:fld id="{9D0A02EF-A461-4964-B9FD-114F7AC73E21}" type="slidenum">
              <a:rPr lang="en-GB" smtClean="0"/>
              <a:t>8</a:t>
            </a:fld>
            <a:endParaRPr lang="en-GB" dirty="0"/>
          </a:p>
        </p:txBody>
      </p:sp>
    </p:spTree>
    <p:extLst>
      <p:ext uri="{BB962C8B-B14F-4D97-AF65-F5344CB8AC3E}">
        <p14:creationId xmlns:p14="http://schemas.microsoft.com/office/powerpoint/2010/main" val="4119609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organisations, which can often be a charity, a co-operative or a Community Interest Company (CIC), are taking more than half of their profits and either reinvesting it in their business or putting it directly towards good causes. </a:t>
            </a:r>
          </a:p>
          <a:p>
            <a:endParaRPr lang="en-GB" dirty="0" smtClean="0"/>
          </a:p>
          <a:p>
            <a:r>
              <a:rPr lang="en-GB" dirty="0" smtClean="0"/>
              <a:t>My observations</a:t>
            </a:r>
            <a:r>
              <a:rPr lang="en-GB" baseline="0" dirty="0" smtClean="0"/>
              <a:t> as to type of enterprises are:</a:t>
            </a:r>
          </a:p>
          <a:p>
            <a:pPr defTabSz="966155">
              <a:defRPr/>
            </a:pPr>
            <a:r>
              <a:rPr lang="en-GB" dirty="0" smtClean="0">
                <a:effectLst/>
              </a:rPr>
              <a:t>Supervision and leadership by skilled personnel is essential.</a:t>
            </a:r>
            <a:endParaRPr lang="en-GB" baseline="0" dirty="0" smtClean="0"/>
          </a:p>
          <a:p>
            <a:pPr defTabSz="966155">
              <a:defRPr/>
            </a:pPr>
            <a:r>
              <a:rPr lang="en-GB" sz="1300" dirty="0"/>
              <a:t>a) Employing people with disabilities – long term employment</a:t>
            </a:r>
          </a:p>
          <a:p>
            <a:r>
              <a:rPr lang="en-GB" dirty="0" smtClean="0"/>
              <a:t>CLARITY is a manufacturer of soaps and toiletries aiming to provide opportunities for blind and disabled people to play a full part in society.</a:t>
            </a:r>
          </a:p>
        </p:txBody>
      </p:sp>
      <p:sp>
        <p:nvSpPr>
          <p:cNvPr id="4" name="Slide Number Placeholder 3"/>
          <p:cNvSpPr>
            <a:spLocks noGrp="1"/>
          </p:cNvSpPr>
          <p:nvPr>
            <p:ph type="sldNum" sz="quarter" idx="10"/>
          </p:nvPr>
        </p:nvSpPr>
        <p:spPr/>
        <p:txBody>
          <a:bodyPr/>
          <a:lstStyle/>
          <a:p>
            <a:fld id="{9D0A02EF-A461-4964-B9FD-114F7AC73E21}" type="slidenum">
              <a:rPr lang="en-GB" smtClean="0"/>
              <a:t>9</a:t>
            </a:fld>
            <a:endParaRPr lang="en-GB"/>
          </a:p>
        </p:txBody>
      </p:sp>
    </p:spTree>
    <p:extLst>
      <p:ext uri="{BB962C8B-B14F-4D97-AF65-F5344CB8AC3E}">
        <p14:creationId xmlns:p14="http://schemas.microsoft.com/office/powerpoint/2010/main" val="411960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AEC20E-5EB9-446D-8CB1-5790978219F9}" type="datetimeFigureOut">
              <a:rPr lang="en-GB" smtClean="0"/>
              <a:t>14/10/2013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DAFE66-280F-4186-B7C5-0AF6D57F9D91}" type="slidenum">
              <a:rPr lang="en-GB" smtClean="0"/>
              <a:t>‹#›</a:t>
            </a:fld>
            <a:endParaRPr lang="en-GB" dirty="0"/>
          </a:p>
        </p:txBody>
      </p:sp>
    </p:spTree>
    <p:extLst>
      <p:ext uri="{BB962C8B-B14F-4D97-AF65-F5344CB8AC3E}">
        <p14:creationId xmlns:p14="http://schemas.microsoft.com/office/powerpoint/2010/main" val="121368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AEC20E-5EB9-446D-8CB1-5790978219F9}" type="datetimeFigureOut">
              <a:rPr lang="en-GB" smtClean="0"/>
              <a:t>14/10/2013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DAFE66-280F-4186-B7C5-0AF6D57F9D91}" type="slidenum">
              <a:rPr lang="en-GB" smtClean="0"/>
              <a:t>‹#›</a:t>
            </a:fld>
            <a:endParaRPr lang="en-GB" dirty="0"/>
          </a:p>
        </p:txBody>
      </p:sp>
    </p:spTree>
    <p:extLst>
      <p:ext uri="{BB962C8B-B14F-4D97-AF65-F5344CB8AC3E}">
        <p14:creationId xmlns:p14="http://schemas.microsoft.com/office/powerpoint/2010/main" val="373516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AEC20E-5EB9-446D-8CB1-5790978219F9}" type="datetimeFigureOut">
              <a:rPr lang="en-GB" smtClean="0"/>
              <a:t>14/10/2013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DAFE66-280F-4186-B7C5-0AF6D57F9D91}" type="slidenum">
              <a:rPr lang="en-GB" smtClean="0"/>
              <a:t>‹#›</a:t>
            </a:fld>
            <a:endParaRPr lang="en-GB" dirty="0"/>
          </a:p>
        </p:txBody>
      </p:sp>
    </p:spTree>
    <p:extLst>
      <p:ext uri="{BB962C8B-B14F-4D97-AF65-F5344CB8AC3E}">
        <p14:creationId xmlns:p14="http://schemas.microsoft.com/office/powerpoint/2010/main" val="23459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AEC20E-5EB9-446D-8CB1-5790978219F9}" type="datetimeFigureOut">
              <a:rPr lang="en-GB" smtClean="0"/>
              <a:t>14/10/2013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DAFE66-280F-4186-B7C5-0AF6D57F9D91}" type="slidenum">
              <a:rPr lang="en-GB" smtClean="0"/>
              <a:t>‹#›</a:t>
            </a:fld>
            <a:endParaRPr lang="en-GB" dirty="0"/>
          </a:p>
        </p:txBody>
      </p:sp>
    </p:spTree>
    <p:extLst>
      <p:ext uri="{BB962C8B-B14F-4D97-AF65-F5344CB8AC3E}">
        <p14:creationId xmlns:p14="http://schemas.microsoft.com/office/powerpoint/2010/main" val="48197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EC20E-5EB9-446D-8CB1-5790978219F9}" type="datetimeFigureOut">
              <a:rPr lang="en-GB" smtClean="0"/>
              <a:t>14/10/2013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DAFE66-280F-4186-B7C5-0AF6D57F9D91}" type="slidenum">
              <a:rPr lang="en-GB" smtClean="0"/>
              <a:t>‹#›</a:t>
            </a:fld>
            <a:endParaRPr lang="en-GB" dirty="0"/>
          </a:p>
        </p:txBody>
      </p:sp>
    </p:spTree>
    <p:extLst>
      <p:ext uri="{BB962C8B-B14F-4D97-AF65-F5344CB8AC3E}">
        <p14:creationId xmlns:p14="http://schemas.microsoft.com/office/powerpoint/2010/main" val="109391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AEC20E-5EB9-446D-8CB1-5790978219F9}" type="datetimeFigureOut">
              <a:rPr lang="en-GB" smtClean="0"/>
              <a:t>14/10/2013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DAFE66-280F-4186-B7C5-0AF6D57F9D91}" type="slidenum">
              <a:rPr lang="en-GB" smtClean="0"/>
              <a:t>‹#›</a:t>
            </a:fld>
            <a:endParaRPr lang="en-GB" dirty="0"/>
          </a:p>
        </p:txBody>
      </p:sp>
    </p:spTree>
    <p:extLst>
      <p:ext uri="{BB962C8B-B14F-4D97-AF65-F5344CB8AC3E}">
        <p14:creationId xmlns:p14="http://schemas.microsoft.com/office/powerpoint/2010/main" val="202070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AEC20E-5EB9-446D-8CB1-5790978219F9}" type="datetimeFigureOut">
              <a:rPr lang="en-GB" smtClean="0"/>
              <a:t>14/10/2013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9DAFE66-280F-4186-B7C5-0AF6D57F9D91}" type="slidenum">
              <a:rPr lang="en-GB" smtClean="0"/>
              <a:t>‹#›</a:t>
            </a:fld>
            <a:endParaRPr lang="en-GB" dirty="0"/>
          </a:p>
        </p:txBody>
      </p:sp>
    </p:spTree>
    <p:extLst>
      <p:ext uri="{BB962C8B-B14F-4D97-AF65-F5344CB8AC3E}">
        <p14:creationId xmlns:p14="http://schemas.microsoft.com/office/powerpoint/2010/main" val="131015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AEC20E-5EB9-446D-8CB1-5790978219F9}" type="datetimeFigureOut">
              <a:rPr lang="en-GB" smtClean="0"/>
              <a:t>14/10/2013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DAFE66-280F-4186-B7C5-0AF6D57F9D91}" type="slidenum">
              <a:rPr lang="en-GB" smtClean="0"/>
              <a:t>‹#›</a:t>
            </a:fld>
            <a:endParaRPr lang="en-GB" dirty="0"/>
          </a:p>
        </p:txBody>
      </p:sp>
    </p:spTree>
    <p:extLst>
      <p:ext uri="{BB962C8B-B14F-4D97-AF65-F5344CB8AC3E}">
        <p14:creationId xmlns:p14="http://schemas.microsoft.com/office/powerpoint/2010/main" val="351689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EC20E-5EB9-446D-8CB1-5790978219F9}" type="datetimeFigureOut">
              <a:rPr lang="en-GB" smtClean="0"/>
              <a:t>14/10/2013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DAFE66-280F-4186-B7C5-0AF6D57F9D91}" type="slidenum">
              <a:rPr lang="en-GB" smtClean="0"/>
              <a:t>‹#›</a:t>
            </a:fld>
            <a:endParaRPr lang="en-GB" dirty="0"/>
          </a:p>
        </p:txBody>
      </p:sp>
    </p:spTree>
    <p:extLst>
      <p:ext uri="{BB962C8B-B14F-4D97-AF65-F5344CB8AC3E}">
        <p14:creationId xmlns:p14="http://schemas.microsoft.com/office/powerpoint/2010/main" val="171142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C20E-5EB9-446D-8CB1-5790978219F9}" type="datetimeFigureOut">
              <a:rPr lang="en-GB" smtClean="0"/>
              <a:t>14/10/2013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DAFE66-280F-4186-B7C5-0AF6D57F9D91}" type="slidenum">
              <a:rPr lang="en-GB" smtClean="0"/>
              <a:t>‹#›</a:t>
            </a:fld>
            <a:endParaRPr lang="en-GB" dirty="0"/>
          </a:p>
        </p:txBody>
      </p:sp>
    </p:spTree>
    <p:extLst>
      <p:ext uri="{BB962C8B-B14F-4D97-AF65-F5344CB8AC3E}">
        <p14:creationId xmlns:p14="http://schemas.microsoft.com/office/powerpoint/2010/main" val="216606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C20E-5EB9-446D-8CB1-5790978219F9}" type="datetimeFigureOut">
              <a:rPr lang="en-GB" smtClean="0"/>
              <a:t>14/10/2013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DAFE66-280F-4186-B7C5-0AF6D57F9D91}" type="slidenum">
              <a:rPr lang="en-GB" smtClean="0"/>
              <a:t>‹#›</a:t>
            </a:fld>
            <a:endParaRPr lang="en-GB" dirty="0"/>
          </a:p>
        </p:txBody>
      </p:sp>
    </p:spTree>
    <p:extLst>
      <p:ext uri="{BB962C8B-B14F-4D97-AF65-F5344CB8AC3E}">
        <p14:creationId xmlns:p14="http://schemas.microsoft.com/office/powerpoint/2010/main" val="10391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EC20E-5EB9-446D-8CB1-5790978219F9}" type="datetimeFigureOut">
              <a:rPr lang="en-GB" smtClean="0"/>
              <a:t>14/10/2013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AFE66-280F-4186-B7C5-0AF6D57F9D91}" type="slidenum">
              <a:rPr lang="en-GB" smtClean="0"/>
              <a:t>‹#›</a:t>
            </a:fld>
            <a:endParaRPr lang="en-GB" dirty="0"/>
          </a:p>
        </p:txBody>
      </p:sp>
    </p:spTree>
    <p:extLst>
      <p:ext uri="{BB962C8B-B14F-4D97-AF65-F5344CB8AC3E}">
        <p14:creationId xmlns:p14="http://schemas.microsoft.com/office/powerpoint/2010/main" val="523867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hyperlink" Target="http://www.webaccess4all.org.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notesSlide" Target="../notesSlides/notesSlide6.xml"/><Relationship Id="rId16" Type="http://schemas.openxmlformats.org/officeDocument/2006/relationships/image" Target="../media/image16.jpg"/><Relationship Id="rId20"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23" Type="http://schemas.openxmlformats.org/officeDocument/2006/relationships/image" Target="../media/image1.jpe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gif"/><Relationship Id="rId22" Type="http://schemas.openxmlformats.org/officeDocument/2006/relationships/image" Target="../media/image22.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8354" y="4308106"/>
            <a:ext cx="7704856" cy="1200329"/>
          </a:xfrm>
          <a:prstGeom prst="rect">
            <a:avLst/>
          </a:prstGeom>
          <a:noFill/>
        </p:spPr>
        <p:txBody>
          <a:bodyPr wrap="square" rtlCol="0">
            <a:spAutoFit/>
          </a:bodyPr>
          <a:lstStyle/>
          <a:p>
            <a:r>
              <a:rPr lang="en-GB" sz="2400" dirty="0" smtClean="0"/>
              <a:t>Creating </a:t>
            </a:r>
            <a:r>
              <a:rPr lang="en-GB" sz="2400" dirty="0"/>
              <a:t>innovative ways of achieving social impact </a:t>
            </a:r>
            <a:r>
              <a:rPr lang="en-GB" sz="2400" dirty="0" smtClean="0"/>
              <a:t>and building the kingdom in sustainable ways. How </a:t>
            </a:r>
            <a:r>
              <a:rPr lang="en-GB" sz="2400" dirty="0"/>
              <a:t>can the Church encourage such entrepreneurship</a:t>
            </a:r>
            <a:r>
              <a:rPr lang="en-GB" sz="2400" dirty="0" smtClean="0"/>
              <a:t>?</a:t>
            </a:r>
          </a:p>
        </p:txBody>
      </p:sp>
      <p:sp>
        <p:nvSpPr>
          <p:cNvPr id="2" name="TextBox 1"/>
          <p:cNvSpPr txBox="1"/>
          <p:nvPr/>
        </p:nvSpPr>
        <p:spPr>
          <a:xfrm>
            <a:off x="910478" y="2492896"/>
            <a:ext cx="7333930" cy="646331"/>
          </a:xfrm>
          <a:prstGeom prst="rect">
            <a:avLst/>
          </a:prstGeom>
          <a:noFill/>
        </p:spPr>
        <p:txBody>
          <a:bodyPr wrap="square" rtlCol="0">
            <a:spAutoFit/>
          </a:bodyPr>
          <a:lstStyle/>
          <a:p>
            <a:r>
              <a:rPr lang="en-GB" sz="3600" dirty="0" smtClean="0"/>
              <a:t>Rethinking the business/charity divide</a:t>
            </a:r>
            <a:endParaRPr lang="en-GB" sz="3600" dirty="0"/>
          </a:p>
        </p:txBody>
      </p:sp>
      <p:pic>
        <p:nvPicPr>
          <p:cNvPr id="1026" name="Picture 2" descr="TKC Web Teaser - Barnabas Con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54" y="353271"/>
            <a:ext cx="19716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08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04664"/>
            <a:ext cx="6563072" cy="850106"/>
          </a:xfrm>
        </p:spPr>
        <p:txBody>
          <a:bodyPr>
            <a:normAutofit fontScale="90000"/>
          </a:bodyPr>
          <a:lstStyle/>
          <a:p>
            <a:pPr algn="r"/>
            <a:r>
              <a:rPr lang="en-GB" sz="2800" dirty="0" smtClean="0">
                <a:solidFill>
                  <a:schemeClr val="tx2">
                    <a:lumMod val="75000"/>
                  </a:schemeClr>
                </a:solidFill>
              </a:rPr>
              <a:t>Social Enterprises - doing business, doing good</a:t>
            </a:r>
            <a:endParaRPr lang="en-GB" sz="2800" dirty="0">
              <a:solidFill>
                <a:schemeClr val="tx2">
                  <a:lumMod val="75000"/>
                </a:schemeClr>
              </a:solidFill>
            </a:endParaRPr>
          </a:p>
        </p:txBody>
      </p:sp>
      <p:sp>
        <p:nvSpPr>
          <p:cNvPr id="5" name="AutoShape 8" descr="data:image/jpeg;base64,/9j/4AAQSkZJRgABAQAAAQABAAD/2wBDAAkGBwgHBgkIBwgKCgkLDRYPDQwMDRsUFRAWIB0iIiAdHx8kKDQsJCYxJx8fLT0tMTU3Ojo6Iys/RD84QzQ5Ojf/2wBDAQoKCg0MDRoPDxo3JR8lNzc3Nzc3Nzc3Nzc3Nzc3Nzc3Nzc3Nzc3Nzc3Nzc3Nzc3Nzc3Nzc3Nzc3Nzc3Nzc3Nzf/wAARCABOAHYDASIAAhEBAxEB/8QAGwAAAgMBAQEAAAAAAAAAAAAAAAMEBQYHAQL/xAA3EAABAgQDAwgLAQEBAQAAAAABAgMABAURBhIhEzFBFDIzUVJykdEHIkJTYXGBkqGxwSPhJGL/xAAZAQEAAwEBAAAAAAAAAAAAAAAAAgMEAQX/xAAfEQADAAIDAQEBAQAAAAAAAAAAAQIDEQQSITFBIqH/2gAMAwEAAhEDEQA/AO1MMtFlu7aOaPZHVH3sWvdo+0QMdC33R+oZAC9i17tH2iDYte7R9ohkEAL2LXu0faIhVeclaXK7d5kKurKlCUi5MWMZ7F8hNTsuwZVGfZqJUm4G+2usQyNzDc/TlNpeC63VEpoTM3JIDaphQSCUi6Rrf66Wj5p1TUMMvzj6ULeaJQlSkj1jpa/iIjTxpRostT3qghDzFjmbSXAFa3GnzMeJmKMaEaYmeKVKObaqZUBmvfdbdwjM7rtvf5/pXt7+hhOcmJqefTNuBxoNlZzgeqbjd1cYVNYoXy3/AMsswZZKrAKR6yx1/CH0+RYl6PPolJxmYm328uVtQ0A4Ab+J/EVlFpznKjMzbLjctKguuFaSL5dQBeK+2RTMpnN1pI3MwuUlmtrMbJtA4rAELkpqnzwUZVbLmXeANR9I59U6i/UpkvPq09hA3IHUItcFNuKqi3E3yIaIUeu5Fh+D4RZPJdZFKXhJZN1o2uxa92j7RBsWvdo+0QyCNhYQqgy1sR/mket2R1GCGVDoU97+GCAGsdC33R+oZC2Ohb7o/UMgAggggBb7yGGVuuqCUIBUongIw8zNz+JJ4y8vdDG8IJsAOtXXF3jWYLVMSyk22zgB+Q1/dohYFcZSqbQVAPKykA8Ui+7xjJlrvkWPfhXT3XUlyeEZNtIM0648rjY5U+A1/MSVYXpRFtgofEOK84tZiYZlmy4+6htA9pRsIoZnF8m27kZZdeSN6+aD8r6xNzhhaaR1qEJnMHsFJMnMLQrglwXHiNR+Yp0zs/SXnJGfK3GFJKFtKN7pOl0mNTI4jp02LF4ML7L3q/ndGcxfPS05ONCVUlwtIIUtOoJO4Dr/AOxTlWOZ742QpJLciU4aqC3EhhKHGVWKHs4CSk7jbfGxotLbpcpskHOtRzOLtzj5Q+mMql6dLMr5yGkpPztEmL8WGY/pfScykEEEEXkyNUOhT3v4YIKh0Ke9/DBADWOhb7o/UMhbHQt90fqGQAQQR4YAxuOX805LMD2Gyo/U/wDIzSVKQoKQopUNxBsRE+vzQm6vMug3SFZEn4DTzj2SodRnUhbMuUtnctw5Qf7Hk5O2TI+pme6rwgOOOOqzOuLWrrWok/mPmLmZw+qRQldSqVPlEK0CnXsoPjaLKTwnLOtJfcqG1aUMwUwBlI682ukdXHyv8O9KMoASQBck6ADjGsw7hxaXETlQTlKTmbZO+/Aq8osqMigNPFqmTMm9Mp52R9Ljg/NxF3GnFxVL3RZOPXrCCCCNhYEEEEARqh0Ke9/DBBUOhT3v4YIAax0LfdH6hkLY6Fvuj9QyACKnEdUTTpBWRX+7oKWxxHWfpFqY5pWZ9VRqDr5JyXytjqSN3n9Yz8jL0nz6yF1pF5hShodQmfnEZk3/AMUK3d4/zxjWuLDTSnDuSkk2+EYlGKphmRalpeXbbU2gIzk33C2ghlIxNNcqQ1PqDrTigkqygFN/lwivFmxQlKIzUrwx/o8w3J+kNE7izF6Vz7r8ytqWllOqDcu2m2gAI67fS+8w/G0gFV3DPo2pL70jSZlC3pjIslSmgVq2YUTe3qq0N96d9olS2H8X4BqE8nB8nK1eiTbpeRJOuhtcus77EkC24cdANBxm4hwriPENMo1c2srTsW05xbiEp1aKSo2bJ14W11B1HHTYWkfF3otw7J4bmp2gS7lNqVPYVMS80zMLzZkDNYknjbfvETKDjKpT2AMPT7bbCqrVJgSIcmL7JLgKwXFAWvcNk5Ra5IGkV1VR6TMVU9yhzdKp1Gl307ObnhMBedB5wQkEkXF9Ppcb4087h1FJwKihUeks1Qy7QQwxNFIQpd77Rd7e1dRtrfdbfAEvDVVqT9UqlHrHJXJmQDS+UyiVIQ4lwEgFJJKVDKbi50IMaKMvgWTn5GVmGqnTHJaZcUHn5t2ZQ6ubdVzlHLzQLAAbgLAbo1EAEEEEARqh0Ke9/DBBUOhT3v4YIAax0LfdH6hkQmZ5oMoGVfNHAecffLmuyvwHnAEhxOZCkjiCI5SptTSi24LLQSlQ6iN8dO5c12V+A84oqzSJOoul9lS2XzzjlBSr4kX3xm5OJ2k1+FeSW14Y2JNOl1zU/LsIGq3B9BxPhFq3hpzMNrNJCf8A5Rc/sRf0qTp9LBLKHFOqFlOrsSfIRlx8a2/fhXMNv0vIIi8ua7K/AecHLmuyvwHnHpmglQRF5c12V+A84OXNdlfgPOAJUEReXNdlfgPODlzXZX4DzgCVBEXlzXZX4Dzg5c12V+A84A9qHQp738MERZ+dbLIAC+d1D4/GCAP/2Q=="/>
          <p:cNvSpPr>
            <a:spLocks noChangeAspect="1" noChangeArrowheads="1"/>
          </p:cNvSpPr>
          <p:nvPr/>
        </p:nvSpPr>
        <p:spPr bwMode="auto">
          <a:xfrm>
            <a:off x="63500" y="-368300"/>
            <a:ext cx="1057275" cy="704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Case study: ‘Bike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84784"/>
            <a:ext cx="5820140" cy="3492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63688" y="5157192"/>
            <a:ext cx="5820140" cy="830997"/>
          </a:xfrm>
          <a:prstGeom prst="rect">
            <a:avLst/>
          </a:prstGeom>
          <a:noFill/>
        </p:spPr>
        <p:txBody>
          <a:bodyPr wrap="square" rtlCol="0">
            <a:spAutoFit/>
          </a:bodyPr>
          <a:lstStyle/>
          <a:p>
            <a:r>
              <a:rPr lang="en-GB" sz="2400" dirty="0" smtClean="0">
                <a:effectLst/>
              </a:rPr>
              <a:t>Employing people who find it hard to get jobs due to life choices e.g. ex-offenders, etc.</a:t>
            </a:r>
            <a:endParaRPr lang="en-GB" sz="2400" dirty="0"/>
          </a:p>
        </p:txBody>
      </p:sp>
      <p:pic>
        <p:nvPicPr>
          <p:cNvPr id="15" name="Picture 2" descr="TKC Web Teaser - Barnabas Con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745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04664"/>
            <a:ext cx="6563072" cy="850106"/>
          </a:xfrm>
        </p:spPr>
        <p:txBody>
          <a:bodyPr>
            <a:normAutofit fontScale="90000"/>
          </a:bodyPr>
          <a:lstStyle/>
          <a:p>
            <a:pPr algn="r"/>
            <a:r>
              <a:rPr lang="en-GB" sz="2800" dirty="0" smtClean="0">
                <a:solidFill>
                  <a:schemeClr val="tx2">
                    <a:lumMod val="75000"/>
                  </a:schemeClr>
                </a:solidFill>
              </a:rPr>
              <a:t>Social Enterprises - doing business, doing good</a:t>
            </a:r>
            <a:endParaRPr lang="en-GB" sz="2800" dirty="0">
              <a:solidFill>
                <a:schemeClr val="tx2">
                  <a:lumMod val="75000"/>
                </a:schemeClr>
              </a:solidFill>
            </a:endParaRPr>
          </a:p>
        </p:txBody>
      </p:sp>
      <p:sp>
        <p:nvSpPr>
          <p:cNvPr id="5" name="AutoShape 8" descr="data:image/jpeg;base64,/9j/4AAQSkZJRgABAQAAAQABAAD/2wBDAAkGBwgHBgkIBwgKCgkLDRYPDQwMDRsUFRAWIB0iIiAdHx8kKDQsJCYxJx8fLT0tMTU3Ojo6Iys/RD84QzQ5Ojf/2wBDAQoKCg0MDRoPDxo3JR8lNzc3Nzc3Nzc3Nzc3Nzc3Nzc3Nzc3Nzc3Nzc3Nzc3Nzc3Nzc3Nzc3Nzc3Nzc3Nzc3Nzf/wAARCABOAHYDASIAAhEBAxEB/8QAGwAAAgMBAQEAAAAAAAAAAAAAAAMEBQYHAQL/xAA3EAABAgQDAwgLAQEBAQAAAAABAgMABAURBhIhEzFBFDIzUVJykdEHIkJTYXGBkqGxwSPhJGL/xAAZAQEAAwEBAAAAAAAAAAAAAAAAAgMEAQX/xAAfEQADAAIDAQEBAQAAAAAAAAAAAQIDEQQSITFBIqH/2gAMAwEAAhEDEQA/AO1MMtFlu7aOaPZHVH3sWvdo+0QMdC33R+oZAC9i17tH2iDYte7R9ohkEAL2LXu0faIhVeclaXK7d5kKurKlCUi5MWMZ7F8hNTsuwZVGfZqJUm4G+2usQyNzDc/TlNpeC63VEpoTM3JIDaphQSCUi6Rrf66Wj5p1TUMMvzj6ULeaJQlSkj1jpa/iIjTxpRostT3qghDzFjmbSXAFa3GnzMeJmKMaEaYmeKVKObaqZUBmvfdbdwjM7rtvf5/pXt7+hhOcmJqefTNuBxoNlZzgeqbjd1cYVNYoXy3/AMsswZZKrAKR6yx1/CH0+RYl6PPolJxmYm328uVtQ0A4Ab+J/EVlFpznKjMzbLjctKguuFaSL5dQBeK+2RTMpnN1pI3MwuUlmtrMbJtA4rAELkpqnzwUZVbLmXeANR9I59U6i/UpkvPq09hA3IHUItcFNuKqi3E3yIaIUeu5Fh+D4RZPJdZFKXhJZN1o2uxa92j7RBsWvdo+0QyCNhYQqgy1sR/mket2R1GCGVDoU97+GCAGsdC33R+oZC2Ohb7o/UMgAggggBb7yGGVuuqCUIBUongIw8zNz+JJ4y8vdDG8IJsAOtXXF3jWYLVMSyk22zgB+Q1/dohYFcZSqbQVAPKykA8Ui+7xjJlrvkWPfhXT3XUlyeEZNtIM0648rjY5U+A1/MSVYXpRFtgofEOK84tZiYZlmy4+6htA9pRsIoZnF8m27kZZdeSN6+aD8r6xNzhhaaR1qEJnMHsFJMnMLQrglwXHiNR+Yp0zs/SXnJGfK3GFJKFtKN7pOl0mNTI4jp02LF4ML7L3q/ndGcxfPS05ONCVUlwtIIUtOoJO4Dr/AOxTlWOZ742QpJLciU4aqC3EhhKHGVWKHs4CSk7jbfGxotLbpcpskHOtRzOLtzj5Q+mMql6dLMr5yGkpPztEmL8WGY/pfScykEEEEXkyNUOhT3v4YIKh0Ke9/DBADWOhb7o/UMhbHQt90fqGQAQQR4YAxuOX805LMD2Gyo/U/wDIzSVKQoKQopUNxBsRE+vzQm6vMug3SFZEn4DTzj2SodRnUhbMuUtnctw5Qf7Hk5O2TI+pme6rwgOOOOqzOuLWrrWok/mPmLmZw+qRQldSqVPlEK0CnXsoPjaLKTwnLOtJfcqG1aUMwUwBlI682ukdXHyv8O9KMoASQBck6ADjGsw7hxaXETlQTlKTmbZO+/Aq8osqMigNPFqmTMm9Mp52R9Ljg/NxF3GnFxVL3RZOPXrCCCCNhYEEEEARqh0Ke9/DBBUOhT3v4YIAax0LfdH6hkLY6Fvuj9QyACKnEdUTTpBWRX+7oKWxxHWfpFqY5pWZ9VRqDr5JyXytjqSN3n9Yz8jL0nz6yF1pF5hShodQmfnEZk3/AMUK3d4/zxjWuLDTSnDuSkk2+EYlGKphmRalpeXbbU2gIzk33C2ghlIxNNcqQ1PqDrTigkqygFN/lwivFmxQlKIzUrwx/o8w3J+kNE7izF6Vz7r8ytqWllOqDcu2m2gAI67fS+8w/G0gFV3DPo2pL70jSZlC3pjIslSmgVq2YUTe3qq0N96d9olS2H8X4BqE8nB8nK1eiTbpeRJOuhtcus77EkC24cdANBxm4hwriPENMo1c2srTsW05xbiEp1aKSo2bJ14W11B1HHTYWkfF3otw7J4bmp2gS7lNqVPYVMS80zMLzZkDNYknjbfvETKDjKpT2AMPT7bbCqrVJgSIcmL7JLgKwXFAWvcNk5Ra5IGkV1VR6TMVU9yhzdKp1Gl307ObnhMBedB5wQkEkXF9Ppcb4087h1FJwKihUeks1Qy7QQwxNFIQpd77Rd7e1dRtrfdbfAEvDVVqT9UqlHrHJXJmQDS+UyiVIQ4lwEgFJJKVDKbi50IMaKMvgWTn5GVmGqnTHJaZcUHn5t2ZQ6ubdVzlHLzQLAAbgLAbo1EAEEEEARqh0Ke9/DBBUOhT3v4YIAax0LfdH6hkQmZ5oMoGVfNHAecffLmuyvwHnAEhxOZCkjiCI5SptTSi24LLQSlQ6iN8dO5c12V+A84oqzSJOoul9lS2XzzjlBSr4kX3xm5OJ2k1+FeSW14Y2JNOl1zU/LsIGq3B9BxPhFq3hpzMNrNJCf8A5Rc/sRf0qTp9LBLKHFOqFlOrsSfIRlx8a2/fhXMNv0vIIi8ua7K/AecHLmuyvwHnHpmglQRF5c12V+A84OXNdlfgPOAJUEReXNdlfgPODlzXZX4DzgCVBEXlzXZX4Dzg5c12V+A84A9qHQp738MERZ+dbLIAC+d1D4/GCAP/2Q=="/>
          <p:cNvSpPr>
            <a:spLocks noChangeAspect="1" noChangeArrowheads="1"/>
          </p:cNvSpPr>
          <p:nvPr/>
        </p:nvSpPr>
        <p:spPr bwMode="auto">
          <a:xfrm>
            <a:off x="63500" y="-368300"/>
            <a:ext cx="1057275" cy="704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3012465" y="5517231"/>
            <a:ext cx="2151936" cy="461665"/>
          </a:xfrm>
          <a:prstGeom prst="rect">
            <a:avLst/>
          </a:prstGeom>
          <a:noFill/>
        </p:spPr>
        <p:txBody>
          <a:bodyPr wrap="none" rtlCol="0">
            <a:spAutoFit/>
          </a:bodyPr>
          <a:lstStyle/>
          <a:p>
            <a:r>
              <a:rPr lang="en-GB" sz="2400" dirty="0" smtClean="0"/>
              <a:t>Bristol Together</a:t>
            </a:r>
            <a:endParaRPr lang="en-GB" sz="2400" dirty="0"/>
          </a:p>
        </p:txBody>
      </p:sp>
      <p:pic>
        <p:nvPicPr>
          <p:cNvPr id="15" name="Picture 2" descr="TKC Web Teaser - Barnabas Con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bout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889" y="1484784"/>
            <a:ext cx="64293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60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04664"/>
            <a:ext cx="6563072" cy="850106"/>
          </a:xfrm>
        </p:spPr>
        <p:txBody>
          <a:bodyPr>
            <a:normAutofit fontScale="90000"/>
          </a:bodyPr>
          <a:lstStyle/>
          <a:p>
            <a:pPr algn="r"/>
            <a:r>
              <a:rPr lang="en-GB" sz="2800" dirty="0" smtClean="0">
                <a:solidFill>
                  <a:schemeClr val="tx2">
                    <a:lumMod val="75000"/>
                  </a:schemeClr>
                </a:solidFill>
              </a:rPr>
              <a:t>Social Enterprises - doing business, doing good</a:t>
            </a:r>
            <a:endParaRPr lang="en-GB" sz="2800" dirty="0">
              <a:solidFill>
                <a:schemeClr val="tx2">
                  <a:lumMod val="75000"/>
                </a:schemeClr>
              </a:solidFill>
            </a:endParaRPr>
          </a:p>
        </p:txBody>
      </p:sp>
      <p:sp>
        <p:nvSpPr>
          <p:cNvPr id="5" name="AutoShape 8" descr="data:image/jpeg;base64,/9j/4AAQSkZJRgABAQAAAQABAAD/2wBDAAkGBwgHBgkIBwgKCgkLDRYPDQwMDRsUFRAWIB0iIiAdHx8kKDQsJCYxJx8fLT0tMTU3Ojo6Iys/RD84QzQ5Ojf/2wBDAQoKCg0MDRoPDxo3JR8lNzc3Nzc3Nzc3Nzc3Nzc3Nzc3Nzc3Nzc3Nzc3Nzc3Nzc3Nzc3Nzc3Nzc3Nzc3Nzc3Nzf/wAARCABOAHYDASIAAhEBAxEB/8QAGwAAAgMBAQEAAAAAAAAAAAAAAAMEBQYHAQL/xAA3EAABAgQDAwgLAQEBAQAAAAABAgMABAURBhIhEzFBFDIzUVJykdEHIkJTYXGBkqGxwSPhJGL/xAAZAQEAAwEBAAAAAAAAAAAAAAAAAgMEAQX/xAAfEQADAAIDAQEBAQAAAAAAAAAAAQIDEQQSITFBIqH/2gAMAwEAAhEDEQA/AO1MMtFlu7aOaPZHVH3sWvdo+0QMdC33R+oZAC9i17tH2iDYte7R9ohkEAL2LXu0faIhVeclaXK7d5kKurKlCUi5MWMZ7F8hNTsuwZVGfZqJUm4G+2usQyNzDc/TlNpeC63VEpoTM3JIDaphQSCUi6Rrf66Wj5p1TUMMvzj6ULeaJQlSkj1jpa/iIjTxpRostT3qghDzFjmbSXAFa3GnzMeJmKMaEaYmeKVKObaqZUBmvfdbdwjM7rtvf5/pXt7+hhOcmJqefTNuBxoNlZzgeqbjd1cYVNYoXy3/AMsswZZKrAKR6yx1/CH0+RYl6PPolJxmYm328uVtQ0A4Ab+J/EVlFpznKjMzbLjctKguuFaSL5dQBeK+2RTMpnN1pI3MwuUlmtrMbJtA4rAELkpqnzwUZVbLmXeANR9I59U6i/UpkvPq09hA3IHUItcFNuKqi3E3yIaIUeu5Fh+D4RZPJdZFKXhJZN1o2uxa92j7RBsWvdo+0QyCNhYQqgy1sR/mket2R1GCGVDoU97+GCAGsdC33R+oZC2Ohb7o/UMgAggggBb7yGGVuuqCUIBUongIw8zNz+JJ4y8vdDG8IJsAOtXXF3jWYLVMSyk22zgB+Q1/dohYFcZSqbQVAPKykA8Ui+7xjJlrvkWPfhXT3XUlyeEZNtIM0648rjY5U+A1/MSVYXpRFtgofEOK84tZiYZlmy4+6htA9pRsIoZnF8m27kZZdeSN6+aD8r6xNzhhaaR1qEJnMHsFJMnMLQrglwXHiNR+Yp0zs/SXnJGfK3GFJKFtKN7pOl0mNTI4jp02LF4ML7L3q/ndGcxfPS05ONCVUlwtIIUtOoJO4Dr/AOxTlWOZ742QpJLciU4aqC3EhhKHGVWKHs4CSk7jbfGxotLbpcpskHOtRzOLtzj5Q+mMql6dLMr5yGkpPztEmL8WGY/pfScykEEEEXkyNUOhT3v4YIKh0Ke9/DBADWOhb7o/UMhbHQt90fqGQAQQR4YAxuOX805LMD2Gyo/U/wDIzSVKQoKQopUNxBsRE+vzQm6vMug3SFZEn4DTzj2SodRnUhbMuUtnctw5Qf7Hk5O2TI+pme6rwgOOOOqzOuLWrrWok/mPmLmZw+qRQldSqVPlEK0CnXsoPjaLKTwnLOtJfcqG1aUMwUwBlI682ukdXHyv8O9KMoASQBck6ADjGsw7hxaXETlQTlKTmbZO+/Aq8osqMigNPFqmTMm9Mp52R9Ljg/NxF3GnFxVL3RZOPXrCCCCNhYEEEEARqh0Ke9/DBBUOhT3v4YIAax0LfdH6hkLY6Fvuj9QyACKnEdUTTpBWRX+7oKWxxHWfpFqY5pWZ9VRqDr5JyXytjqSN3n9Yz8jL0nz6yF1pF5hShodQmfnEZk3/AMUK3d4/zxjWuLDTSnDuSkk2+EYlGKphmRalpeXbbU2gIzk33C2ghlIxNNcqQ1PqDrTigkqygFN/lwivFmxQlKIzUrwx/o8w3J+kNE7izF6Vz7r8ytqWllOqDcu2m2gAI67fS+8w/G0gFV3DPo2pL70jSZlC3pjIslSmgVq2YUTe3qq0N96d9olS2H8X4BqE8nB8nK1eiTbpeRJOuhtcus77EkC24cdANBxm4hwriPENMo1c2srTsW05xbiEp1aKSo2bJ14W11B1HHTYWkfF3otw7J4bmp2gS7lNqVPYVMS80zMLzZkDNYknjbfvETKDjKpT2AMPT7bbCqrVJgSIcmL7JLgKwXFAWvcNk5Ra5IGkV1VR6TMVU9yhzdKp1Gl307ObnhMBedB5wQkEkXF9Ppcb4087h1FJwKihUeks1Qy7QQwxNFIQpd77Rd7e1dRtrfdbfAEvDVVqT9UqlHrHJXJmQDS+UyiVIQ4lwEgFJJKVDKbi50IMaKMvgWTn5GVmGqnTHJaZcUHn5t2ZQ6ubdVzlHLzQLAAbgLAbo1EAEEEEARqh0Ke9/DBBUOhT3v4YIAax0LfdH6hkQmZ5oMoGVfNHAecffLmuyvwHnAEhxOZCkjiCI5SptTSi24LLQSlQ6iN8dO5c12V+A84oqzSJOoul9lS2XzzjlBSr4kX3xm5OJ2k1+FeSW14Y2JNOl1zU/LsIGq3B9BxPhFq3hpzMNrNJCf8A5Rc/sRf0qTp9LBLKHFOqFlOrsSfIRlx8a2/fhXMNv0vIIi8ua7K/AecHLmuyvwHnHpmglQRF5c12V+A84OXNdlfgPOAJUEReXNdlfgPODlzXZX4DzgCVBEXlzXZX4Dzg5c12V+A84A9qHQp738MERZ+dbLIAC+d1D4/GCAP/2Q=="/>
          <p:cNvSpPr>
            <a:spLocks noChangeAspect="1" noChangeArrowheads="1"/>
          </p:cNvSpPr>
          <p:nvPr/>
        </p:nvSpPr>
        <p:spPr bwMode="auto">
          <a:xfrm>
            <a:off x="63500" y="-368300"/>
            <a:ext cx="1057275" cy="704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1331640" y="5451916"/>
            <a:ext cx="6732521" cy="830997"/>
          </a:xfrm>
          <a:prstGeom prst="rect">
            <a:avLst/>
          </a:prstGeom>
          <a:noFill/>
        </p:spPr>
        <p:txBody>
          <a:bodyPr wrap="square" rtlCol="0">
            <a:spAutoFit/>
          </a:bodyPr>
          <a:lstStyle/>
          <a:p>
            <a:r>
              <a:rPr lang="en-GB" sz="2400" dirty="0" smtClean="0">
                <a:effectLst/>
              </a:rPr>
              <a:t>Turning the experience of crisis or disability into an earning opportunity e.g. testing disabled access</a:t>
            </a:r>
            <a:endParaRPr lang="en-GB" sz="2400" dirty="0"/>
          </a:p>
        </p:txBody>
      </p:sp>
      <p:pic>
        <p:nvPicPr>
          <p:cNvPr id="3078" name="Picture 6" descr="Web Accessibility Servic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610386"/>
            <a:ext cx="5545070" cy="37352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KC Web Teaser - Barnabas Con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756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04664"/>
            <a:ext cx="6563072" cy="850106"/>
          </a:xfrm>
        </p:spPr>
        <p:txBody>
          <a:bodyPr>
            <a:normAutofit fontScale="90000"/>
          </a:bodyPr>
          <a:lstStyle/>
          <a:p>
            <a:pPr algn="r"/>
            <a:r>
              <a:rPr lang="en-GB" sz="2800" dirty="0" smtClean="0">
                <a:solidFill>
                  <a:schemeClr val="tx2">
                    <a:lumMod val="75000"/>
                  </a:schemeClr>
                </a:solidFill>
              </a:rPr>
              <a:t>Social Enterprises - doing business, doing good</a:t>
            </a:r>
            <a:endParaRPr lang="en-GB" sz="2800" dirty="0">
              <a:solidFill>
                <a:schemeClr val="tx2">
                  <a:lumMod val="75000"/>
                </a:schemeClr>
              </a:solidFill>
            </a:endParaRPr>
          </a:p>
        </p:txBody>
      </p:sp>
      <p:sp>
        <p:nvSpPr>
          <p:cNvPr id="5" name="AutoShape 8" descr="data:image/jpeg;base64,/9j/4AAQSkZJRgABAQAAAQABAAD/2wBDAAkGBwgHBgkIBwgKCgkLDRYPDQwMDRsUFRAWIB0iIiAdHx8kKDQsJCYxJx8fLT0tMTU3Ojo6Iys/RD84QzQ5Ojf/2wBDAQoKCg0MDRoPDxo3JR8lNzc3Nzc3Nzc3Nzc3Nzc3Nzc3Nzc3Nzc3Nzc3Nzc3Nzc3Nzc3Nzc3Nzc3Nzc3Nzc3Nzf/wAARCABOAHYDASIAAhEBAxEB/8QAGwAAAgMBAQEAAAAAAAAAAAAAAAMEBQYHAQL/xAA3EAABAgQDAwgLAQEBAQAAAAABAgMABAURBhIhEzFBFDIzUVJykdEHIkJTYXGBkqGxwSPhJGL/xAAZAQEAAwEBAAAAAAAAAAAAAAAAAgMEAQX/xAAfEQADAAIDAQEBAQAAAAAAAAAAAQIDEQQSITFBIqH/2gAMAwEAAhEDEQA/AO1MMtFlu7aOaPZHVH3sWvdo+0QMdC33R+oZAC9i17tH2iDYte7R9ohkEAL2LXu0faIhVeclaXK7d5kKurKlCUi5MWMZ7F8hNTsuwZVGfZqJUm4G+2usQyNzDc/TlNpeC63VEpoTM3JIDaphQSCUi6Rrf66Wj5p1TUMMvzj6ULeaJQlSkj1jpa/iIjTxpRostT3qghDzFjmbSXAFa3GnzMeJmKMaEaYmeKVKObaqZUBmvfdbdwjM7rtvf5/pXt7+hhOcmJqefTNuBxoNlZzgeqbjd1cYVNYoXy3/AMsswZZKrAKR6yx1/CH0+RYl6PPolJxmYm328uVtQ0A4Ab+J/EVlFpznKjMzbLjctKguuFaSL5dQBeK+2RTMpnN1pI3MwuUlmtrMbJtA4rAELkpqnzwUZVbLmXeANR9I59U6i/UpkvPq09hA3IHUItcFNuKqi3E3yIaIUeu5Fh+D4RZPJdZFKXhJZN1o2uxa92j7RBsWvdo+0QyCNhYQqgy1sR/mket2R1GCGVDoU97+GCAGsdC33R+oZC2Ohb7o/UMgAggggBb7yGGVuuqCUIBUongIw8zNz+JJ4y8vdDG8IJsAOtXXF3jWYLVMSyk22zgB+Q1/dohYFcZSqbQVAPKykA8Ui+7xjJlrvkWPfhXT3XUlyeEZNtIM0648rjY5U+A1/MSVYXpRFtgofEOK84tZiYZlmy4+6htA9pRsIoZnF8m27kZZdeSN6+aD8r6xNzhhaaR1qEJnMHsFJMnMLQrglwXHiNR+Yp0zs/SXnJGfK3GFJKFtKN7pOl0mNTI4jp02LF4ML7L3q/ndGcxfPS05ONCVUlwtIIUtOoJO4Dr/AOxTlWOZ742QpJLciU4aqC3EhhKHGVWKHs4CSk7jbfGxotLbpcpskHOtRzOLtzj5Q+mMql6dLMr5yGkpPztEmL8WGY/pfScykEEEEXkyNUOhT3v4YIKh0Ke9/DBADWOhb7o/UMhbHQt90fqGQAQQR4YAxuOX805LMD2Gyo/U/wDIzSVKQoKQopUNxBsRE+vzQm6vMug3SFZEn4DTzj2SodRnUhbMuUtnctw5Qf7Hk5O2TI+pme6rwgOOOOqzOuLWrrWok/mPmLmZw+qRQldSqVPlEK0CnXsoPjaLKTwnLOtJfcqG1aUMwUwBlI682ukdXHyv8O9KMoASQBck6ADjGsw7hxaXETlQTlKTmbZO+/Aq8osqMigNPFqmTMm9Mp52R9Ljg/NxF3GnFxVL3RZOPXrCCCCNhYEEEEARqh0Ke9/DBBUOhT3v4YIAax0LfdH6hkLY6Fvuj9QyACKnEdUTTpBWRX+7oKWxxHWfpFqY5pWZ9VRqDr5JyXytjqSN3n9Yz8jL0nz6yF1pF5hShodQmfnEZk3/AMUK3d4/zxjWuLDTSnDuSkk2+EYlGKphmRalpeXbbU2gIzk33C2ghlIxNNcqQ1PqDrTigkqygFN/lwivFmxQlKIzUrwx/o8w3J+kNE7izF6Vz7r8ytqWllOqDcu2m2gAI67fS+8w/G0gFV3DPo2pL70jSZlC3pjIslSmgVq2YUTe3qq0N96d9olS2H8X4BqE8nB8nK1eiTbpeRJOuhtcus77EkC24cdANBxm4hwriPENMo1c2srTsW05xbiEp1aKSo2bJ14W11B1HHTYWkfF3otw7J4bmp2gS7lNqVPYVMS80zMLzZkDNYknjbfvETKDjKpT2AMPT7bbCqrVJgSIcmL7JLgKwXFAWvcNk5Ra5IGkV1VR6TMVU9yhzdKp1Gl307ObnhMBedB5wQkEkXF9Ppcb4087h1FJwKihUeks1Qy7QQwxNFIQpd77Rd7e1dRtrfdbfAEvDVVqT9UqlHrHJXJmQDS+UyiVIQ4lwEgFJJKVDKbi50IMaKMvgWTn5GVmGqnTHJaZcUHn5t2ZQ6ubdVzlHLzQLAAbgLAbo1EAEEEEARqh0Ke9/DBBUOhT3v4YIAax0LfdH6hkQmZ5oMoGVfNHAecffLmuyvwHnAEhxOZCkjiCI5SptTSi24LLQSlQ6iN8dO5c12V+A84oqzSJOoul9lS2XzzjlBSr4kX3xm5OJ2k1+FeSW14Y2JNOl1zU/LsIGq3B9BxPhFq3hpzMNrNJCf8A5Rc/sRf0qTp9LBLKHFOqFlOrsSfIRlx8a2/fhXMNv0vIIi8ua7K/AecHLmuyvwHnHpmglQRF5c12V+A84OXNdlfgPOAJUEReXNdlfgPODlzXZX4DzgCVBEXlzXZX4Dzg5c12V+A84A9qHQp738MERZ+dbLIAC+d1D4/GCAP/2Q=="/>
          <p:cNvSpPr>
            <a:spLocks noChangeAspect="1" noChangeArrowheads="1"/>
          </p:cNvSpPr>
          <p:nvPr/>
        </p:nvSpPr>
        <p:spPr bwMode="auto">
          <a:xfrm>
            <a:off x="63500" y="-368300"/>
            <a:ext cx="1057275" cy="704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268760"/>
            <a:ext cx="3694122" cy="469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99921" y="5979714"/>
            <a:ext cx="2549224" cy="461665"/>
          </a:xfrm>
          <a:prstGeom prst="rect">
            <a:avLst/>
          </a:prstGeom>
          <a:noFill/>
        </p:spPr>
        <p:txBody>
          <a:bodyPr wrap="none" rtlCol="0">
            <a:spAutoFit/>
          </a:bodyPr>
          <a:lstStyle/>
          <a:p>
            <a:r>
              <a:rPr lang="en-GB" sz="2400" dirty="0" smtClean="0"/>
              <a:t>Payment by results</a:t>
            </a:r>
            <a:endParaRPr lang="en-GB" sz="2400" dirty="0"/>
          </a:p>
        </p:txBody>
      </p:sp>
      <p:pic>
        <p:nvPicPr>
          <p:cNvPr id="15" name="Picture 2" descr="TKC Web Teaser - Barnabas Con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05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03448"/>
            <a:ext cx="9144000" cy="9144000"/>
          </a:xfrm>
          <a:prstGeom prst="rect">
            <a:avLst/>
          </a:prstGeom>
        </p:spPr>
      </p:pic>
      <p:sp>
        <p:nvSpPr>
          <p:cNvPr id="3" name="TextBox 2"/>
          <p:cNvSpPr txBox="1"/>
          <p:nvPr/>
        </p:nvSpPr>
        <p:spPr>
          <a:xfrm>
            <a:off x="3707904" y="1916832"/>
            <a:ext cx="4032448" cy="369332"/>
          </a:xfrm>
          <a:prstGeom prst="rect">
            <a:avLst/>
          </a:prstGeom>
          <a:noFill/>
        </p:spPr>
        <p:txBody>
          <a:bodyPr wrap="square" rtlCol="0">
            <a:spAutoFit/>
          </a:bodyPr>
          <a:lstStyle/>
          <a:p>
            <a:endParaRPr lang="en-GB" dirty="0"/>
          </a:p>
        </p:txBody>
      </p:sp>
      <p:sp>
        <p:nvSpPr>
          <p:cNvPr id="6" name="TextBox 5"/>
          <p:cNvSpPr txBox="1"/>
          <p:nvPr/>
        </p:nvSpPr>
        <p:spPr>
          <a:xfrm>
            <a:off x="900282" y="1488405"/>
            <a:ext cx="7613400" cy="4832092"/>
          </a:xfrm>
          <a:prstGeom prst="rect">
            <a:avLst/>
          </a:prstGeom>
          <a:noFill/>
        </p:spPr>
        <p:txBody>
          <a:bodyPr wrap="square" rtlCol="0">
            <a:spAutoFit/>
          </a:bodyPr>
          <a:lstStyle/>
          <a:p>
            <a:r>
              <a:rPr lang="en-GB" sz="2800" b="1" dirty="0" smtClean="0"/>
              <a:t>The Peterborough Example</a:t>
            </a:r>
          </a:p>
          <a:p>
            <a:endParaRPr lang="en-GB" sz="2800" dirty="0"/>
          </a:p>
          <a:p>
            <a:r>
              <a:rPr lang="en-GB" sz="2800" dirty="0" smtClean="0"/>
              <a:t>Funds </a:t>
            </a:r>
            <a:r>
              <a:rPr lang="en-GB" sz="2800" dirty="0"/>
              <a:t>organisations working to reduce the re-offending rates </a:t>
            </a:r>
            <a:endParaRPr lang="en-GB" sz="2800" dirty="0" smtClean="0"/>
          </a:p>
          <a:p>
            <a:endParaRPr lang="en-GB" sz="2800" dirty="0"/>
          </a:p>
          <a:p>
            <a:r>
              <a:rPr lang="en-GB" sz="2800" dirty="0" smtClean="0"/>
              <a:t>£</a:t>
            </a:r>
            <a:r>
              <a:rPr lang="en-GB" sz="2800" dirty="0"/>
              <a:t>5m has been raised from </a:t>
            </a:r>
            <a:r>
              <a:rPr lang="en-GB" sz="2800" dirty="0" smtClean="0"/>
              <a:t>investors </a:t>
            </a:r>
            <a:endParaRPr lang="en-GB" sz="2800" dirty="0"/>
          </a:p>
          <a:p>
            <a:endParaRPr lang="en-GB" sz="2800" dirty="0"/>
          </a:p>
          <a:p>
            <a:r>
              <a:rPr lang="en-GB" sz="2800" dirty="0" smtClean="0"/>
              <a:t>The problem and costs</a:t>
            </a:r>
          </a:p>
          <a:p>
            <a:endParaRPr lang="en-GB" sz="2800" dirty="0"/>
          </a:p>
          <a:p>
            <a:r>
              <a:rPr lang="en-GB" sz="2800" dirty="0" smtClean="0"/>
              <a:t>Payment on Outcomes</a:t>
            </a:r>
            <a:endParaRPr lang="en-GB" sz="2800" dirty="0"/>
          </a:p>
          <a:p>
            <a:endParaRPr lang="en-GB" sz="2800" dirty="0"/>
          </a:p>
        </p:txBody>
      </p:sp>
      <p:sp>
        <p:nvSpPr>
          <p:cNvPr id="2" name="TextBox 1"/>
          <p:cNvSpPr txBox="1"/>
          <p:nvPr/>
        </p:nvSpPr>
        <p:spPr>
          <a:xfrm>
            <a:off x="3266155" y="411189"/>
            <a:ext cx="5247527" cy="584775"/>
          </a:xfrm>
          <a:prstGeom prst="rect">
            <a:avLst/>
          </a:prstGeom>
          <a:noFill/>
        </p:spPr>
        <p:txBody>
          <a:bodyPr wrap="none" rtlCol="0">
            <a:spAutoFit/>
          </a:bodyPr>
          <a:lstStyle/>
          <a:p>
            <a:r>
              <a:rPr lang="en-GB" sz="3200" dirty="0" smtClean="0"/>
              <a:t>Example - Social Impact Bonds</a:t>
            </a:r>
            <a:endParaRPr lang="en-GB" sz="3200" dirty="0"/>
          </a:p>
        </p:txBody>
      </p:sp>
      <p:pic>
        <p:nvPicPr>
          <p:cNvPr id="7" name="Picture 2" descr="TKC Web Teaser - Barnabas Con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32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55534" y="0"/>
            <a:ext cx="10335640" cy="6858000"/>
          </a:xfrm>
          <a:prstGeom prst="rect">
            <a:avLst/>
          </a:prstGeom>
        </p:spPr>
      </p:pic>
      <p:sp>
        <p:nvSpPr>
          <p:cNvPr id="3" name="TextBox 2"/>
          <p:cNvSpPr txBox="1"/>
          <p:nvPr/>
        </p:nvSpPr>
        <p:spPr>
          <a:xfrm>
            <a:off x="3707904" y="1916832"/>
            <a:ext cx="4032448" cy="369332"/>
          </a:xfrm>
          <a:prstGeom prst="rect">
            <a:avLst/>
          </a:prstGeom>
          <a:noFill/>
        </p:spPr>
        <p:txBody>
          <a:bodyPr wrap="square" rtlCol="0">
            <a:spAutoFit/>
          </a:bodyPr>
          <a:lstStyle/>
          <a:p>
            <a:endParaRPr lang="en-GB" dirty="0"/>
          </a:p>
        </p:txBody>
      </p:sp>
      <p:sp>
        <p:nvSpPr>
          <p:cNvPr id="6" name="TextBox 5"/>
          <p:cNvSpPr txBox="1"/>
          <p:nvPr/>
        </p:nvSpPr>
        <p:spPr>
          <a:xfrm>
            <a:off x="900282" y="1488405"/>
            <a:ext cx="7613400" cy="3108543"/>
          </a:xfrm>
          <a:prstGeom prst="rect">
            <a:avLst/>
          </a:prstGeom>
          <a:noFill/>
        </p:spPr>
        <p:txBody>
          <a:bodyPr wrap="square" rtlCol="0">
            <a:spAutoFit/>
          </a:bodyPr>
          <a:lstStyle/>
          <a:p>
            <a:r>
              <a:rPr lang="en-GB" sz="2800" b="1" dirty="0" smtClean="0"/>
              <a:t>More are launched:</a:t>
            </a:r>
          </a:p>
          <a:p>
            <a:endParaRPr lang="en-GB" sz="2800" dirty="0"/>
          </a:p>
          <a:p>
            <a:r>
              <a:rPr lang="en-GB" sz="2800" b="1" dirty="0" smtClean="0"/>
              <a:t>Vulnerable Children </a:t>
            </a:r>
            <a:endParaRPr lang="en-GB" sz="2800" dirty="0"/>
          </a:p>
          <a:p>
            <a:r>
              <a:rPr lang="en-GB" sz="2800" b="1" dirty="0" smtClean="0"/>
              <a:t>Employment</a:t>
            </a:r>
          </a:p>
          <a:p>
            <a:r>
              <a:rPr lang="en-GB" sz="2800" b="1" dirty="0" smtClean="0"/>
              <a:t>Homelessness</a:t>
            </a:r>
            <a:endParaRPr lang="en-GB" sz="2800" dirty="0" smtClean="0"/>
          </a:p>
          <a:p>
            <a:endParaRPr lang="en-GB" sz="2800" dirty="0"/>
          </a:p>
          <a:p>
            <a:endParaRPr lang="en-GB" sz="2800" dirty="0"/>
          </a:p>
        </p:txBody>
      </p:sp>
      <p:sp>
        <p:nvSpPr>
          <p:cNvPr id="8" name="TextBox 7"/>
          <p:cNvSpPr txBox="1"/>
          <p:nvPr/>
        </p:nvSpPr>
        <p:spPr>
          <a:xfrm>
            <a:off x="3266155" y="411189"/>
            <a:ext cx="5247527" cy="584775"/>
          </a:xfrm>
          <a:prstGeom prst="rect">
            <a:avLst/>
          </a:prstGeom>
          <a:noFill/>
        </p:spPr>
        <p:txBody>
          <a:bodyPr wrap="none" rtlCol="0">
            <a:spAutoFit/>
          </a:bodyPr>
          <a:lstStyle/>
          <a:p>
            <a:r>
              <a:rPr lang="en-GB" sz="3200" dirty="0" smtClean="0"/>
              <a:t>Example - Social Impact Bonds</a:t>
            </a:r>
            <a:endParaRPr lang="en-GB" sz="3200" dirty="0"/>
          </a:p>
        </p:txBody>
      </p:sp>
      <p:pic>
        <p:nvPicPr>
          <p:cNvPr id="9" name="Picture 2" descr="TKC Web Teaser - Barnabas Con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61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04664"/>
            <a:ext cx="6563072" cy="850106"/>
          </a:xfrm>
        </p:spPr>
        <p:txBody>
          <a:bodyPr>
            <a:normAutofit fontScale="90000"/>
          </a:bodyPr>
          <a:lstStyle/>
          <a:p>
            <a:pPr algn="r"/>
            <a:r>
              <a:rPr lang="en-GB" sz="2800" dirty="0" smtClean="0">
                <a:solidFill>
                  <a:schemeClr val="tx2">
                    <a:lumMod val="75000"/>
                  </a:schemeClr>
                </a:solidFill>
              </a:rPr>
              <a:t>Social Enterprises - doing business, doing good</a:t>
            </a:r>
            <a:endParaRPr lang="en-GB" sz="2800" dirty="0">
              <a:solidFill>
                <a:schemeClr val="tx2">
                  <a:lumMod val="75000"/>
                </a:schemeClr>
              </a:solidFill>
            </a:endParaRPr>
          </a:p>
        </p:txBody>
      </p:sp>
      <p:sp>
        <p:nvSpPr>
          <p:cNvPr id="5" name="AutoShape 8" descr="data:image/jpeg;base64,/9j/4AAQSkZJRgABAQAAAQABAAD/2wBDAAkGBwgHBgkIBwgKCgkLDRYPDQwMDRsUFRAWIB0iIiAdHx8kKDQsJCYxJx8fLT0tMTU3Ojo6Iys/RD84QzQ5Ojf/2wBDAQoKCg0MDRoPDxo3JR8lNzc3Nzc3Nzc3Nzc3Nzc3Nzc3Nzc3Nzc3Nzc3Nzc3Nzc3Nzc3Nzc3Nzc3Nzc3Nzc3Nzf/wAARCABOAHYDASIAAhEBAxEB/8QAGwAAAgMBAQEAAAAAAAAAAAAAAAMEBQYHAQL/xAA3EAABAgQDAwgLAQEBAQAAAAABAgMABAURBhIhEzFBFDIzUVJykdEHIkJTYXGBkqGxwSPhJGL/xAAZAQEAAwEBAAAAAAAAAAAAAAAAAgMEAQX/xAAfEQADAAIDAQEBAQAAAAAAAAAAAQIDEQQSITFBIqH/2gAMAwEAAhEDEQA/AO1MMtFlu7aOaPZHVH3sWvdo+0QMdC33R+oZAC9i17tH2iDYte7R9ohkEAL2LXu0faIhVeclaXK7d5kKurKlCUi5MWMZ7F8hNTsuwZVGfZqJUm4G+2usQyNzDc/TlNpeC63VEpoTM3JIDaphQSCUi6Rrf66Wj5p1TUMMvzj6ULeaJQlSkj1jpa/iIjTxpRostT3qghDzFjmbSXAFa3GnzMeJmKMaEaYmeKVKObaqZUBmvfdbdwjM7rtvf5/pXt7+hhOcmJqefTNuBxoNlZzgeqbjd1cYVNYoXy3/AMsswZZKrAKR6yx1/CH0+RYl6PPolJxmYm328uVtQ0A4Ab+J/EVlFpznKjMzbLjctKguuFaSL5dQBeK+2RTMpnN1pI3MwuUlmtrMbJtA4rAELkpqnzwUZVbLmXeANR9I59U6i/UpkvPq09hA3IHUItcFNuKqi3E3yIaIUeu5Fh+D4RZPJdZFKXhJZN1o2uxa92j7RBsWvdo+0QyCNhYQqgy1sR/mket2R1GCGVDoU97+GCAGsdC33R+oZC2Ohb7o/UMgAggggBb7yGGVuuqCUIBUongIw8zNz+JJ4y8vdDG8IJsAOtXXF3jWYLVMSyk22zgB+Q1/dohYFcZSqbQVAPKykA8Ui+7xjJlrvkWPfhXT3XUlyeEZNtIM0648rjY5U+A1/MSVYXpRFtgofEOK84tZiYZlmy4+6htA9pRsIoZnF8m27kZZdeSN6+aD8r6xNzhhaaR1qEJnMHsFJMnMLQrglwXHiNR+Yp0zs/SXnJGfK3GFJKFtKN7pOl0mNTI4jp02LF4ML7L3q/ndGcxfPS05ONCVUlwtIIUtOoJO4Dr/AOxTlWOZ742QpJLciU4aqC3EhhKHGVWKHs4CSk7jbfGxotLbpcpskHOtRzOLtzj5Q+mMql6dLMr5yGkpPztEmL8WGY/pfScykEEEEXkyNUOhT3v4YIKh0Ke9/DBADWOhb7o/UMhbHQt90fqGQAQQR4YAxuOX805LMD2Gyo/U/wDIzSVKQoKQopUNxBsRE+vzQm6vMug3SFZEn4DTzj2SodRnUhbMuUtnctw5Qf7Hk5O2TI+pme6rwgOOOOqzOuLWrrWok/mPmLmZw+qRQldSqVPlEK0CnXsoPjaLKTwnLOtJfcqG1aUMwUwBlI682ukdXHyv8O9KMoASQBck6ADjGsw7hxaXETlQTlKTmbZO+/Aq8osqMigNPFqmTMm9Mp52R9Ljg/NxF3GnFxVL3RZOPXrCCCCNhYEEEEARqh0Ke9/DBBUOhT3v4YIAax0LfdH6hkLY6Fvuj9QyACKnEdUTTpBWRX+7oKWxxHWfpFqY5pWZ9VRqDr5JyXytjqSN3n9Yz8jL0nz6yF1pF5hShodQmfnEZk3/AMUK3d4/zxjWuLDTSnDuSkk2+EYlGKphmRalpeXbbU2gIzk33C2ghlIxNNcqQ1PqDrTigkqygFN/lwivFmxQlKIzUrwx/o8w3J+kNE7izF6Vz7r8ytqWllOqDcu2m2gAI67fS+8w/G0gFV3DPo2pL70jSZlC3pjIslSmgVq2YUTe3qq0N96d9olS2H8X4BqE8nB8nK1eiTbpeRJOuhtcus77EkC24cdANBxm4hwriPENMo1c2srTsW05xbiEp1aKSo2bJ14W11B1HHTYWkfF3otw7J4bmp2gS7lNqVPYVMS80zMLzZkDNYknjbfvETKDjKpT2AMPT7bbCqrVJgSIcmL7JLgKwXFAWvcNk5Ra5IGkV1VR6TMVU9yhzdKp1Gl307ObnhMBedB5wQkEkXF9Ppcb4087h1FJwKihUeks1Qy7QQwxNFIQpd77Rd7e1dRtrfdbfAEvDVVqT9UqlHrHJXJmQDS+UyiVIQ4lwEgFJJKVDKbi50IMaKMvgWTn5GVmGqnTHJaZcUHn5t2ZQ6ubdVzlHLzQLAAbgLAbo1EAEEEEARqh0Ke9/DBBUOhT3v4YIAax0LfdH6hkQmZ5oMoGVfNHAecffLmuyvwHnAEhxOZCkjiCI5SptTSi24LLQSlQ6iN8dO5c12V+A84oqzSJOoul9lS2XzzjlBSr4kX3xm5OJ2k1+FeSW14Y2JNOl1zU/LsIGq3B9BxPhFq3hpzMNrNJCf8A5Rc/sRf0qTp9LBLKHFOqFlOrsSfIRlx8a2/fhXMNv0vIIi8ua7K/AecHLmuyvwHnHpmglQRF5c12V+A84OXNdlfgPOAJUEReXNdlfgPODlzXZX4DzgCVBEXlzXZX4Dzg5c12V+A84A9qHQp738MERZ+dbLIAC+d1D4/GCAP/2Q=="/>
          <p:cNvSpPr>
            <a:spLocks noChangeAspect="1" noChangeArrowheads="1"/>
          </p:cNvSpPr>
          <p:nvPr/>
        </p:nvSpPr>
        <p:spPr bwMode="auto">
          <a:xfrm>
            <a:off x="63500" y="-368300"/>
            <a:ext cx="1057275" cy="704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126" y="1483689"/>
            <a:ext cx="2448272" cy="397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12465" y="5517231"/>
            <a:ext cx="2917594" cy="461665"/>
          </a:xfrm>
          <a:prstGeom prst="rect">
            <a:avLst/>
          </a:prstGeom>
          <a:noFill/>
        </p:spPr>
        <p:txBody>
          <a:bodyPr wrap="none" rtlCol="0">
            <a:spAutoFit/>
          </a:bodyPr>
          <a:lstStyle/>
          <a:p>
            <a:r>
              <a:rPr lang="en-GB" sz="2400" dirty="0" smtClean="0"/>
              <a:t>Giving all profits away</a:t>
            </a:r>
            <a:endParaRPr lang="en-GB" sz="2400" dirty="0"/>
          </a:p>
        </p:txBody>
      </p:sp>
      <p:pic>
        <p:nvPicPr>
          <p:cNvPr id="15" name="Picture 2" descr="TKC Web Teaser - Barnabas Con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243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1916832"/>
            <a:ext cx="4032448" cy="369332"/>
          </a:xfrm>
          <a:prstGeom prst="rect">
            <a:avLst/>
          </a:prstGeom>
          <a:noFill/>
        </p:spPr>
        <p:txBody>
          <a:bodyPr wrap="square" rtlCol="0">
            <a:spAutoFit/>
          </a:bodyPr>
          <a:lstStyle/>
          <a:p>
            <a:endParaRPr lang="en-GB" dirty="0"/>
          </a:p>
        </p:txBody>
      </p:sp>
      <p:sp>
        <p:nvSpPr>
          <p:cNvPr id="7" name="TextBox 6"/>
          <p:cNvSpPr txBox="1"/>
          <p:nvPr/>
        </p:nvSpPr>
        <p:spPr>
          <a:xfrm>
            <a:off x="5377061" y="411189"/>
            <a:ext cx="3118161" cy="584775"/>
          </a:xfrm>
          <a:prstGeom prst="rect">
            <a:avLst/>
          </a:prstGeom>
          <a:noFill/>
        </p:spPr>
        <p:txBody>
          <a:bodyPr wrap="none" rtlCol="0">
            <a:spAutoFit/>
          </a:bodyPr>
          <a:lstStyle/>
          <a:p>
            <a:r>
              <a:rPr lang="en-GB" sz="3200" dirty="0" smtClean="0"/>
              <a:t>Social Investment</a:t>
            </a:r>
            <a:endParaRPr lang="en-GB" sz="3200" dirty="0"/>
          </a:p>
        </p:txBody>
      </p:sp>
      <p:sp>
        <p:nvSpPr>
          <p:cNvPr id="4" name="TextBox 3"/>
          <p:cNvSpPr txBox="1"/>
          <p:nvPr/>
        </p:nvSpPr>
        <p:spPr>
          <a:xfrm>
            <a:off x="746817" y="3270463"/>
            <a:ext cx="7848872" cy="2246769"/>
          </a:xfrm>
          <a:prstGeom prst="rect">
            <a:avLst/>
          </a:prstGeom>
          <a:noFill/>
        </p:spPr>
        <p:txBody>
          <a:bodyPr wrap="square" rtlCol="0">
            <a:spAutoFit/>
          </a:bodyPr>
          <a:lstStyle/>
          <a:p>
            <a:r>
              <a:rPr lang="en-GB" sz="2800" b="1" dirty="0" smtClean="0"/>
              <a:t>Seeding new ventures - examples</a:t>
            </a:r>
          </a:p>
          <a:p>
            <a:pPr marL="285750" indent="-285750">
              <a:buFont typeface="Arial" pitchFamily="34" charset="0"/>
              <a:buChar char="•"/>
            </a:pPr>
            <a:r>
              <a:rPr lang="en-GB" sz="2800" dirty="0" smtClean="0"/>
              <a:t>Cabinet Office Social </a:t>
            </a:r>
            <a:r>
              <a:rPr lang="en-GB" sz="2800" dirty="0"/>
              <a:t>Incubator Fund </a:t>
            </a:r>
            <a:endParaRPr lang="en-GB" sz="2800" dirty="0" smtClean="0"/>
          </a:p>
          <a:p>
            <a:pPr marL="285750" indent="-285750">
              <a:buFont typeface="Arial" pitchFamily="34" charset="0"/>
              <a:buChar char="•"/>
            </a:pPr>
            <a:r>
              <a:rPr lang="en-GB" sz="2800" dirty="0" smtClean="0"/>
              <a:t>Nesta Impact </a:t>
            </a:r>
            <a:r>
              <a:rPr lang="en-GB" sz="2800" dirty="0"/>
              <a:t>Investments </a:t>
            </a:r>
            <a:endParaRPr lang="en-GB" sz="2800" dirty="0" smtClean="0"/>
          </a:p>
          <a:p>
            <a:pPr marL="285750" indent="-285750">
              <a:buFont typeface="Arial" pitchFamily="34" charset="0"/>
              <a:buChar char="•"/>
            </a:pPr>
            <a:r>
              <a:rPr lang="en-GB" sz="2800" dirty="0"/>
              <a:t>Social Enterprise Challenge </a:t>
            </a:r>
            <a:r>
              <a:rPr lang="en-GB" sz="2800" dirty="0" smtClean="0"/>
              <a:t>Fund</a:t>
            </a:r>
          </a:p>
          <a:p>
            <a:pPr marL="285750" indent="-285750">
              <a:buFont typeface="Arial" pitchFamily="34" charset="0"/>
              <a:buChar char="•"/>
            </a:pPr>
            <a:r>
              <a:rPr lang="en-GB" sz="2800" dirty="0" smtClean="0"/>
              <a:t>Big Venture Challenge Fund </a:t>
            </a:r>
          </a:p>
        </p:txBody>
      </p:sp>
      <p:sp>
        <p:nvSpPr>
          <p:cNvPr id="10" name="TextBox 9"/>
          <p:cNvSpPr txBox="1"/>
          <p:nvPr/>
        </p:nvSpPr>
        <p:spPr>
          <a:xfrm>
            <a:off x="746817" y="1651160"/>
            <a:ext cx="7641607" cy="1569660"/>
          </a:xfrm>
          <a:prstGeom prst="rect">
            <a:avLst/>
          </a:prstGeom>
          <a:noFill/>
        </p:spPr>
        <p:txBody>
          <a:bodyPr wrap="square" rtlCol="0">
            <a:spAutoFit/>
          </a:bodyPr>
          <a:lstStyle/>
          <a:p>
            <a:r>
              <a:rPr lang="en-GB" sz="3200" dirty="0" smtClean="0"/>
              <a:t>Most investment opportunities seen have been long term, illiquid, debt or quasi-equity and unclear about risk.</a:t>
            </a:r>
            <a:endParaRPr lang="en-GB" sz="3200" dirty="0"/>
          </a:p>
        </p:txBody>
      </p:sp>
      <p:pic>
        <p:nvPicPr>
          <p:cNvPr id="9" name="Picture 2" descr="TKC Web Teaser - Barnabas Con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53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data:image/jpeg;base64,/9j/4AAQSkZJRgABAQAAAQABAAD/2wBDAAkGBwgHBgkIBwgKCgkLDRYPDQwMDRsUFRAWIB0iIiAdHx8kKDQsJCYxJx8fLT0tMTU3Ojo6Iys/RD84QzQ5Ojf/2wBDAQoKCg0MDRoPDxo3JR8lNzc3Nzc3Nzc3Nzc3Nzc3Nzc3Nzc3Nzc3Nzc3Nzc3Nzc3Nzc3Nzc3Nzc3Nzc3Nzc3Nzf/wAARCABOAHYDASIAAhEBAxEB/8QAGwAAAgMBAQEAAAAAAAAAAAAAAAMEBQYHAQL/xAA3EAABAgQDAwgLAQEBAQAAAAABAgMABAURBhIhEzFBFDIzUVJykdEHIkJTYXGBkqGxwSPhJGL/xAAZAQEAAwEBAAAAAAAAAAAAAAAAAgMEAQX/xAAfEQADAAIDAQEBAQAAAAAAAAAAAQIDEQQSITFBIqH/2gAMAwEAAhEDEQA/AO1MMtFlu7aOaPZHVH3sWvdo+0QMdC33R+oZAC9i17tH2iDYte7R9ohkEAL2LXu0faIhVeclaXK7d5kKurKlCUi5MWMZ7F8hNTsuwZVGfZqJUm4G+2usQyNzDc/TlNpeC63VEpoTM3JIDaphQSCUi6Rrf66Wj5p1TUMMvzj6ULeaJQlSkj1jpa/iIjTxpRostT3qghDzFjmbSXAFa3GnzMeJmKMaEaYmeKVKObaqZUBmvfdbdwjM7rtvf5/pXt7+hhOcmJqefTNuBxoNlZzgeqbjd1cYVNYoXy3/AMsswZZKrAKR6yx1/CH0+RYl6PPolJxmYm328uVtQ0A4Ab+J/EVlFpznKjMzbLjctKguuFaSL5dQBeK+2RTMpnN1pI3MwuUlmtrMbJtA4rAELkpqnzwUZVbLmXeANR9I59U6i/UpkvPq09hA3IHUItcFNuKqi3E3yIaIUeu5Fh+D4RZPJdZFKXhJZN1o2uxa92j7RBsWvdo+0QyCNhYQqgy1sR/mket2R1GCGVDoU97+GCAGsdC33R+oZC2Ohb7o/UMgAggggBb7yGGVuuqCUIBUongIw8zNz+JJ4y8vdDG8IJsAOtXXF3jWYLVMSyk22zgB+Q1/dohYFcZSqbQVAPKykA8Ui+7xjJlrvkWPfhXT3XUlyeEZNtIM0648rjY5U+A1/MSVYXpRFtgofEOK84tZiYZlmy4+6htA9pRsIoZnF8m27kZZdeSN6+aD8r6xNzhhaaR1qEJnMHsFJMnMLQrglwXHiNR+Yp0zs/SXnJGfK3GFJKFtKN7pOl0mNTI4jp02LF4ML7L3q/ndGcxfPS05ONCVUlwtIIUtOoJO4Dr/AOxTlWOZ742QpJLciU4aqC3EhhKHGVWKHs4CSk7jbfGxotLbpcpskHOtRzOLtzj5Q+mMql6dLMr5yGkpPztEmL8WGY/pfScykEEEEXkyNUOhT3v4YIKh0Ke9/DBADWOhb7o/UMhbHQt90fqGQAQQR4YAxuOX805LMD2Gyo/U/wDIzSVKQoKQopUNxBsRE+vzQm6vMug3SFZEn4DTzj2SodRnUhbMuUtnctw5Qf7Hk5O2TI+pme6rwgOOOOqzOuLWrrWok/mPmLmZw+qRQldSqVPlEK0CnXsoPjaLKTwnLOtJfcqG1aUMwUwBlI682ukdXHyv8O9KMoASQBck6ADjGsw7hxaXETlQTlKTmbZO+/Aq8osqMigNPFqmTMm9Mp52R9Ljg/NxF3GnFxVL3RZOPXrCCCCNhYEEEEARqh0Ke9/DBBUOhT3v4YIAax0LfdH6hkLY6Fvuj9QyACKnEdUTTpBWRX+7oKWxxHWfpFqY5pWZ9VRqDr5JyXytjqSN3n9Yz8jL0nz6yF1pF5hShodQmfnEZk3/AMUK3d4/zxjWuLDTSnDuSkk2+EYlGKphmRalpeXbbU2gIzk33C2ghlIxNNcqQ1PqDrTigkqygFN/lwivFmxQlKIzUrwx/o8w3J+kNE7izF6Vz7r8ytqWllOqDcu2m2gAI67fS+8w/G0gFV3DPo2pL70jSZlC3pjIslSmgVq2YUTe3qq0N96d9olS2H8X4BqE8nB8nK1eiTbpeRJOuhtcus77EkC24cdANBxm4hwriPENMo1c2srTsW05xbiEp1aKSo2bJ14W11B1HHTYWkfF3otw7J4bmp2gS7lNqVPYVMS80zMLzZkDNYknjbfvETKDjKpT2AMPT7bbCqrVJgSIcmL7JLgKwXFAWvcNk5Ra5IGkV1VR6TMVU9yhzdKp1Gl307ObnhMBedB5wQkEkXF9Ppcb4087h1FJwKihUeks1Qy7QQwxNFIQpd77Rd7e1dRtrfdbfAEvDVVqT9UqlHrHJXJmQDS+UyiVIQ4lwEgFJJKVDKbi50IMaKMvgWTn5GVmGqnTHJaZcUHn5t2ZQ6ubdVzlHLzQLAAbgLAbo1EAEEEEARqh0Ke9/DBBUOhT3v4YIAax0LfdH6hkQmZ5oMoGVfNHAecffLmuyvwHnAEhxOZCkjiCI5SptTSi24LLQSlQ6iN8dO5c12V+A84oqzSJOoul9lS2XzzjlBSr4kX3xm5OJ2k1+FeSW14Y2JNOl1zU/LsIGq3B9BxPhFq3hpzMNrNJCf8A5Rc/sRf0qTp9LBLKHFOqFlOrsSfIRlx8a2/fhXMNv0vIIi8ua7K/AecHLmuyvwHnHpmglQRF5c12V+A84OXNdlfgPOAJUEReXNdlfgPODlzXZX4DzgCVBEXlzXZX4Dzg5c12V+A84A9qHQp738MERZ+dbLIAC+d1D4/GCAP/2Q=="/>
          <p:cNvSpPr>
            <a:spLocks noChangeAspect="1" noChangeArrowheads="1"/>
          </p:cNvSpPr>
          <p:nvPr/>
        </p:nvSpPr>
        <p:spPr bwMode="auto">
          <a:xfrm>
            <a:off x="63500" y="-368300"/>
            <a:ext cx="1057275" cy="704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2" descr="Circle Sports Westminster sport 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747" y="2165912"/>
            <a:ext cx="2125541" cy="14170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1697" y="3837241"/>
            <a:ext cx="1963640" cy="2554545"/>
          </a:xfrm>
          <a:prstGeom prst="rect">
            <a:avLst/>
          </a:prstGeom>
          <a:noFill/>
        </p:spPr>
        <p:txBody>
          <a:bodyPr wrap="square" rtlCol="0">
            <a:spAutoFit/>
          </a:bodyPr>
          <a:lstStyle/>
          <a:p>
            <a:pPr lvl="0"/>
            <a:r>
              <a:rPr lang="en-GB" sz="2000" dirty="0" smtClean="0"/>
              <a:t>1. Getting </a:t>
            </a:r>
            <a:r>
              <a:rPr lang="en-GB" sz="2000" dirty="0"/>
              <a:t>existing </a:t>
            </a:r>
            <a:r>
              <a:rPr lang="en-GB" sz="2000" dirty="0" smtClean="0"/>
              <a:t>businesses </a:t>
            </a:r>
            <a:r>
              <a:rPr lang="en-GB" sz="2000" dirty="0"/>
              <a:t>more socially active e.g. employing some disadvantaged </a:t>
            </a:r>
            <a:r>
              <a:rPr lang="en-GB" sz="2000" dirty="0" smtClean="0"/>
              <a:t>people</a:t>
            </a:r>
            <a:endParaRPr lang="en-GB" sz="2000" dirty="0"/>
          </a:p>
        </p:txBody>
      </p:sp>
      <p:pic>
        <p:nvPicPr>
          <p:cNvPr id="10" name="Picture 4" descr="Blue Sky Development and Regene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3853" y="2165911"/>
            <a:ext cx="2132203" cy="141702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23575" y="3812847"/>
            <a:ext cx="1572757" cy="1938992"/>
          </a:xfrm>
          <a:prstGeom prst="rect">
            <a:avLst/>
          </a:prstGeom>
          <a:noFill/>
        </p:spPr>
        <p:txBody>
          <a:bodyPr wrap="square" rtlCol="0">
            <a:spAutoFit/>
          </a:bodyPr>
          <a:lstStyle/>
          <a:p>
            <a:r>
              <a:rPr lang="en-GB" sz="2000" dirty="0" smtClean="0"/>
              <a:t>2.Using </a:t>
            </a:r>
            <a:r>
              <a:rPr lang="en-GB" sz="2000" dirty="0"/>
              <a:t>social enterprises in the supply and service </a:t>
            </a:r>
            <a:r>
              <a:rPr lang="en-GB" sz="2000" dirty="0" smtClean="0"/>
              <a:t>chain</a:t>
            </a:r>
            <a:endParaRPr lang="en-GB" sz="2000" dirty="0"/>
          </a:p>
        </p:txBody>
      </p:sp>
      <p:sp>
        <p:nvSpPr>
          <p:cNvPr id="13" name="Content Placeholder 5"/>
          <p:cNvSpPr>
            <a:spLocks noGrp="1"/>
          </p:cNvSpPr>
          <p:nvPr>
            <p:ph idx="1"/>
          </p:nvPr>
        </p:nvSpPr>
        <p:spPr>
          <a:xfrm>
            <a:off x="5575416" y="3837241"/>
            <a:ext cx="2880320" cy="1008112"/>
          </a:xfrm>
        </p:spPr>
        <p:txBody>
          <a:bodyPr>
            <a:noAutofit/>
          </a:bodyPr>
          <a:lstStyle/>
          <a:p>
            <a:pPr marL="0" lvl="0" indent="0">
              <a:buNone/>
            </a:pPr>
            <a:r>
              <a:rPr lang="en-GB" sz="2000" dirty="0" smtClean="0"/>
              <a:t>3. Bringing </a:t>
            </a:r>
            <a:r>
              <a:rPr lang="en-GB" sz="2000" dirty="0"/>
              <a:t>in a social </a:t>
            </a:r>
            <a:r>
              <a:rPr lang="en-GB" sz="2000" dirty="0" smtClean="0"/>
              <a:t>enterprise’s products </a:t>
            </a:r>
            <a:r>
              <a:rPr lang="en-GB" sz="2000" dirty="0"/>
              <a:t>into a commercial </a:t>
            </a:r>
            <a:r>
              <a:rPr lang="en-GB" sz="2000" dirty="0" smtClean="0"/>
              <a:t>business </a:t>
            </a:r>
            <a:endParaRPr lang="en-GB" sz="2000" dirty="0"/>
          </a:p>
        </p:txBody>
      </p:sp>
      <p:pic>
        <p:nvPicPr>
          <p:cNvPr id="15" name="Picture 2" descr="Chutneys from Rubies in the Rub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165912"/>
            <a:ext cx="3183211" cy="119370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445793" y="411187"/>
            <a:ext cx="6485493" cy="584775"/>
          </a:xfrm>
          <a:prstGeom prst="rect">
            <a:avLst/>
          </a:prstGeom>
          <a:noFill/>
        </p:spPr>
        <p:txBody>
          <a:bodyPr wrap="none" rtlCol="0">
            <a:spAutoFit/>
          </a:bodyPr>
          <a:lstStyle/>
          <a:p>
            <a:r>
              <a:rPr lang="en-GB" sz="3200" dirty="0" smtClean="0"/>
              <a:t>Increasing Social Impact in Businesses</a:t>
            </a:r>
            <a:endParaRPr lang="en-GB" sz="3200" dirty="0"/>
          </a:p>
        </p:txBody>
      </p:sp>
      <p:pic>
        <p:nvPicPr>
          <p:cNvPr id="17" name="Picture 2" descr="TKC Web Teaser - Barnabas Con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3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data:image/jpeg;base64,/9j/4AAQSkZJRgABAQAAAQABAAD/2wBDAAkGBwgHBgkIBwgKCgkLDRYPDQwMDRsUFRAWIB0iIiAdHx8kKDQsJCYxJx8fLT0tMTU3Ojo6Iys/RD84QzQ5Ojf/2wBDAQoKCg0MDRoPDxo3JR8lNzc3Nzc3Nzc3Nzc3Nzc3Nzc3Nzc3Nzc3Nzc3Nzc3Nzc3Nzc3Nzc3Nzc3Nzc3Nzc3Nzf/wAARCABOAHYDASIAAhEBAxEB/8QAGwAAAgMBAQEAAAAAAAAAAAAAAAMEBQYHAQL/xAA3EAABAgQDAwgLAQEBAQAAAAABAgMABAURBhIhEzFBFDIzUVJykdEHIkJTYXGBkqGxwSPhJGL/xAAZAQEAAwEBAAAAAAAAAAAAAAAAAgMEAQX/xAAfEQADAAIDAQEBAQAAAAAAAAAAAQIDEQQSITFBIqH/2gAMAwEAAhEDEQA/AO1MMtFlu7aOaPZHVH3sWvdo+0QMdC33R+oZAC9i17tH2iDYte7R9ohkEAL2LXu0faIhVeclaXK7d5kKurKlCUi5MWMZ7F8hNTsuwZVGfZqJUm4G+2usQyNzDc/TlNpeC63VEpoTM3JIDaphQSCUi6Rrf66Wj5p1TUMMvzj6ULeaJQlSkj1jpa/iIjTxpRostT3qghDzFjmbSXAFa3GnzMeJmKMaEaYmeKVKObaqZUBmvfdbdwjM7rtvf5/pXt7+hhOcmJqefTNuBxoNlZzgeqbjd1cYVNYoXy3/AMsswZZKrAKR6yx1/CH0+RYl6PPolJxmYm328uVtQ0A4Ab+J/EVlFpznKjMzbLjctKguuFaSL5dQBeK+2RTMpnN1pI3MwuUlmtrMbJtA4rAELkpqnzwUZVbLmXeANR9I59U6i/UpkvPq09hA3IHUItcFNuKqi3E3yIaIUeu5Fh+D4RZPJdZFKXhJZN1o2uxa92j7RBsWvdo+0QyCNhYQqgy1sR/mket2R1GCGVDoU97+GCAGsdC33R+oZC2Ohb7o/UMgAggggBb7yGGVuuqCUIBUongIw8zNz+JJ4y8vdDG8IJsAOtXXF3jWYLVMSyk22zgB+Q1/dohYFcZSqbQVAPKykA8Ui+7xjJlrvkWPfhXT3XUlyeEZNtIM0648rjY5U+A1/MSVYXpRFtgofEOK84tZiYZlmy4+6htA9pRsIoZnF8m27kZZdeSN6+aD8r6xNzhhaaR1qEJnMHsFJMnMLQrglwXHiNR+Yp0zs/SXnJGfK3GFJKFtKN7pOl0mNTI4jp02LF4ML7L3q/ndGcxfPS05ONCVUlwtIIUtOoJO4Dr/AOxTlWOZ742QpJLciU4aqC3EhhKHGVWKHs4CSk7jbfGxotLbpcpskHOtRzOLtzj5Q+mMql6dLMr5yGkpPztEmL8WGY/pfScykEEEEXkyNUOhT3v4YIKh0Ke9/DBADWOhb7o/UMhbHQt90fqGQAQQR4YAxuOX805LMD2Gyo/U/wDIzSVKQoKQopUNxBsRE+vzQm6vMug3SFZEn4DTzj2SodRnUhbMuUtnctw5Qf7Hk5O2TI+pme6rwgOOOOqzOuLWrrWok/mPmLmZw+qRQldSqVPlEK0CnXsoPjaLKTwnLOtJfcqG1aUMwUwBlI682ukdXHyv8O9KMoASQBck6ADjGsw7hxaXETlQTlKTmbZO+/Aq8osqMigNPFqmTMm9Mp52R9Ljg/NxF3GnFxVL3RZOPXrCCCCNhYEEEEARqh0Ke9/DBBUOhT3v4YIAax0LfdH6hkLY6Fvuj9QyACKnEdUTTpBWRX+7oKWxxHWfpFqY5pWZ9VRqDr5JyXytjqSN3n9Yz8jL0nz6yF1pF5hShodQmfnEZk3/AMUK3d4/zxjWuLDTSnDuSkk2+EYlGKphmRalpeXbbU2gIzk33C2ghlIxNNcqQ1PqDrTigkqygFN/lwivFmxQlKIzUrwx/o8w3J+kNE7izF6Vz7r8ytqWllOqDcu2m2gAI67fS+8w/G0gFV3DPo2pL70jSZlC3pjIslSmgVq2YUTe3qq0N96d9olS2H8X4BqE8nB8nK1eiTbpeRJOuhtcus77EkC24cdANBxm4hwriPENMo1c2srTsW05xbiEp1aKSo2bJ14W11B1HHTYWkfF3otw7J4bmp2gS7lNqVPYVMS80zMLzZkDNYknjbfvETKDjKpT2AMPT7bbCqrVJgSIcmL7JLgKwXFAWvcNk5Ra5IGkV1VR6TMVU9yhzdKp1Gl307ObnhMBedB5wQkEkXF9Ppcb4087h1FJwKihUeks1Qy7QQwxNFIQpd77Rd7e1dRtrfdbfAEvDVVqT9UqlHrHJXJmQDS+UyiVIQ4lwEgFJJKVDKbi50IMaKMvgWTn5GVmGqnTHJaZcUHn5t2ZQ6ubdVzlHLzQLAAbgLAbo1EAEEEEARqh0Ke9/DBBUOhT3v4YIAax0LfdH6hkQmZ5oMoGVfNHAecffLmuyvwHnAEhxOZCkjiCI5SptTSi24LLQSlQ6iN8dO5c12V+A84oqzSJOoul9lS2XzzjlBSr4kX3xm5OJ2k1+FeSW14Y2JNOl1zU/LsIGq3B9BxPhFq3hpzMNrNJCf8A5Rc/sRf0qTp9LBLKHFOqFlOrsSfIRlx8a2/fhXMNv0vIIi8ua7K/AecHLmuyvwHnHpmglQRF5c12V+A84OXNdlfgPOAJUEReXNdlfgPODlzXZX4DzgCVBEXlzXZX4Dzg5c12V+A84A9qHQp738MERZ+dbLIAC+d1D4/GCAP/2Q=="/>
          <p:cNvSpPr>
            <a:spLocks noChangeAspect="1" noChangeArrowheads="1"/>
          </p:cNvSpPr>
          <p:nvPr/>
        </p:nvSpPr>
        <p:spPr bwMode="auto">
          <a:xfrm>
            <a:off x="63500" y="-368300"/>
            <a:ext cx="1057275" cy="704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 name="TextBox 28"/>
          <p:cNvSpPr txBox="1"/>
          <p:nvPr/>
        </p:nvSpPr>
        <p:spPr>
          <a:xfrm>
            <a:off x="2445793" y="411187"/>
            <a:ext cx="6485493" cy="584775"/>
          </a:xfrm>
          <a:prstGeom prst="rect">
            <a:avLst/>
          </a:prstGeom>
          <a:noFill/>
        </p:spPr>
        <p:txBody>
          <a:bodyPr wrap="none" rtlCol="0">
            <a:spAutoFit/>
          </a:bodyPr>
          <a:lstStyle/>
          <a:p>
            <a:r>
              <a:rPr lang="en-GB" sz="3200" dirty="0" smtClean="0"/>
              <a:t>Increasing Social Impact in Businesses</a:t>
            </a:r>
            <a:endParaRPr lang="en-GB" sz="3200" dirty="0"/>
          </a:p>
        </p:txBody>
      </p:sp>
      <p:pic>
        <p:nvPicPr>
          <p:cNvPr id="17" name="Picture 2" descr="TKC Web Teaser - Barnabas Con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419" y="2207124"/>
            <a:ext cx="1238250" cy="1724025"/>
          </a:xfrm>
          <a:prstGeom prst="rect">
            <a:avLst/>
          </a:prstGeom>
        </p:spPr>
      </p:pic>
      <p:sp>
        <p:nvSpPr>
          <p:cNvPr id="14" name="TextBox 13"/>
          <p:cNvSpPr txBox="1"/>
          <p:nvPr/>
        </p:nvSpPr>
        <p:spPr>
          <a:xfrm>
            <a:off x="957419" y="1759823"/>
            <a:ext cx="1452385" cy="369332"/>
          </a:xfrm>
          <a:prstGeom prst="rect">
            <a:avLst/>
          </a:prstGeom>
          <a:solidFill>
            <a:schemeClr val="accent2">
              <a:lumMod val="40000"/>
              <a:lumOff val="60000"/>
            </a:schemeClr>
          </a:solidFill>
        </p:spPr>
        <p:txBody>
          <a:bodyPr wrap="none" rtlCol="0">
            <a:spAutoFit/>
          </a:bodyPr>
          <a:lstStyle/>
          <a:p>
            <a:r>
              <a:rPr lang="en-GB" b="1" dirty="0" smtClean="0"/>
              <a:t>Relationships</a:t>
            </a:r>
            <a:endParaRPr lang="en-GB" b="1"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2426" y="2230376"/>
            <a:ext cx="1238250" cy="176212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676" y="4104281"/>
            <a:ext cx="1428750" cy="46672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6910" y="4197674"/>
            <a:ext cx="1428750" cy="314325"/>
          </a:xfrm>
          <a:prstGeom prst="rect">
            <a:avLst/>
          </a:prstGeom>
        </p:spPr>
      </p:pic>
      <p:sp>
        <p:nvSpPr>
          <p:cNvPr id="21" name="TextBox 20"/>
          <p:cNvSpPr txBox="1"/>
          <p:nvPr/>
        </p:nvSpPr>
        <p:spPr>
          <a:xfrm>
            <a:off x="5418814" y="2087679"/>
            <a:ext cx="1759905" cy="369332"/>
          </a:xfrm>
          <a:prstGeom prst="rect">
            <a:avLst/>
          </a:prstGeom>
          <a:solidFill>
            <a:schemeClr val="accent2">
              <a:lumMod val="40000"/>
              <a:lumOff val="60000"/>
            </a:schemeClr>
          </a:solidFill>
        </p:spPr>
        <p:txBody>
          <a:bodyPr wrap="none" rtlCol="0">
            <a:spAutoFit/>
          </a:bodyPr>
          <a:lstStyle/>
          <a:p>
            <a:r>
              <a:rPr lang="en-GB" b="1" dirty="0" smtClean="0"/>
              <a:t>Handling Money</a:t>
            </a:r>
            <a:endParaRPr lang="en-GB" b="1" dirty="0"/>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7297" y="2863788"/>
            <a:ext cx="1428750" cy="49530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53435" y="2666691"/>
            <a:ext cx="823605" cy="889493"/>
          </a:xfrm>
          <a:prstGeom prst="rect">
            <a:avLst/>
          </a:prstGeom>
        </p:spPr>
      </p:pic>
    </p:spTree>
    <p:extLst>
      <p:ext uri="{BB962C8B-B14F-4D97-AF65-F5344CB8AC3E}">
        <p14:creationId xmlns:p14="http://schemas.microsoft.com/office/powerpoint/2010/main" val="1769018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1916832"/>
            <a:ext cx="4032448" cy="369332"/>
          </a:xfrm>
          <a:prstGeom prst="rect">
            <a:avLst/>
          </a:prstGeom>
          <a:noFill/>
        </p:spPr>
        <p:txBody>
          <a:bodyPr wrap="square" rtlCol="0">
            <a:spAutoFit/>
          </a:bodyPr>
          <a:lstStyle/>
          <a:p>
            <a:endParaRPr lang="en-GB" dirty="0"/>
          </a:p>
        </p:txBody>
      </p:sp>
      <p:sp>
        <p:nvSpPr>
          <p:cNvPr id="6" name="TextBox 5"/>
          <p:cNvSpPr txBox="1"/>
          <p:nvPr/>
        </p:nvSpPr>
        <p:spPr>
          <a:xfrm>
            <a:off x="775024" y="2420888"/>
            <a:ext cx="7613400" cy="954107"/>
          </a:xfrm>
          <a:prstGeom prst="rect">
            <a:avLst/>
          </a:prstGeom>
          <a:noFill/>
        </p:spPr>
        <p:txBody>
          <a:bodyPr wrap="square" rtlCol="0">
            <a:spAutoFit/>
          </a:bodyPr>
          <a:lstStyle/>
          <a:p>
            <a:r>
              <a:rPr lang="en-GB" sz="2800" dirty="0" smtClean="0"/>
              <a:t>Kingdom building</a:t>
            </a:r>
          </a:p>
          <a:p>
            <a:r>
              <a:rPr lang="en-GB" sz="2800" dirty="0" smtClean="0"/>
              <a:t>Moving beyond local church based social action </a:t>
            </a:r>
          </a:p>
        </p:txBody>
      </p:sp>
      <p:sp>
        <p:nvSpPr>
          <p:cNvPr id="2" name="TextBox 1"/>
          <p:cNvSpPr txBox="1"/>
          <p:nvPr/>
        </p:nvSpPr>
        <p:spPr>
          <a:xfrm>
            <a:off x="6804248" y="375461"/>
            <a:ext cx="1420582" cy="584775"/>
          </a:xfrm>
          <a:prstGeom prst="rect">
            <a:avLst/>
          </a:prstGeom>
          <a:noFill/>
        </p:spPr>
        <p:txBody>
          <a:bodyPr wrap="none" rtlCol="0">
            <a:spAutoFit/>
          </a:bodyPr>
          <a:lstStyle/>
          <a:p>
            <a:r>
              <a:rPr lang="en-GB" sz="3200" dirty="0" smtClean="0"/>
              <a:t>Outline</a:t>
            </a:r>
            <a:endParaRPr lang="en-GB" sz="3200" dirty="0"/>
          </a:p>
        </p:txBody>
      </p:sp>
      <p:pic>
        <p:nvPicPr>
          <p:cNvPr id="7" name="Picture 2" descr="TKC Web Teaser - Barnabas Con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486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data:image/jpeg;base64,/9j/4AAQSkZJRgABAQAAAQABAAD/2wBDAAkGBwgHBgkIBwgKCgkLDRYPDQwMDRsUFRAWIB0iIiAdHx8kKDQsJCYxJx8fLT0tMTU3Ojo6Iys/RD84QzQ5Ojf/2wBDAQoKCg0MDRoPDxo3JR8lNzc3Nzc3Nzc3Nzc3Nzc3Nzc3Nzc3Nzc3Nzc3Nzc3Nzc3Nzc3Nzc3Nzc3Nzc3Nzc3Nzf/wAARCABOAHYDASIAAhEBAxEB/8QAGwAAAgMBAQEAAAAAAAAAAAAAAAMEBQYHAQL/xAA3EAABAgQDAwgLAQEBAQAAAAABAgMABAURBhIhEzFBFDIzUVJykdEHIkJTYXGBkqGxwSPhJGL/xAAZAQEAAwEBAAAAAAAAAAAAAAAAAgMEAQX/xAAfEQADAAIDAQEBAQAAAAAAAAAAAQIDEQQSITFBIqH/2gAMAwEAAhEDEQA/AO1MMtFlu7aOaPZHVH3sWvdo+0QMdC33R+oZAC9i17tH2iDYte7R9ohkEAL2LXu0faIhVeclaXK7d5kKurKlCUi5MWMZ7F8hNTsuwZVGfZqJUm4G+2usQyNzDc/TlNpeC63VEpoTM3JIDaphQSCUi6Rrf66Wj5p1TUMMvzj6ULeaJQlSkj1jpa/iIjTxpRostT3qghDzFjmbSXAFa3GnzMeJmKMaEaYmeKVKObaqZUBmvfdbdwjM7rtvf5/pXt7+hhOcmJqefTNuBxoNlZzgeqbjd1cYVNYoXy3/AMsswZZKrAKR6yx1/CH0+RYl6PPolJxmYm328uVtQ0A4Ab+J/EVlFpznKjMzbLjctKguuFaSL5dQBeK+2RTMpnN1pI3MwuUlmtrMbJtA4rAELkpqnzwUZVbLmXeANR9I59U6i/UpkvPq09hA3IHUItcFNuKqi3E3yIaIUeu5Fh+D4RZPJdZFKXhJZN1o2uxa92j7RBsWvdo+0QyCNhYQqgy1sR/mket2R1GCGVDoU97+GCAGsdC33R+oZC2Ohb7o/UMgAggggBb7yGGVuuqCUIBUongIw8zNz+JJ4y8vdDG8IJsAOtXXF3jWYLVMSyk22zgB+Q1/dohYFcZSqbQVAPKykA8Ui+7xjJlrvkWPfhXT3XUlyeEZNtIM0648rjY5U+A1/MSVYXpRFtgofEOK84tZiYZlmy4+6htA9pRsIoZnF8m27kZZdeSN6+aD8r6xNzhhaaR1qEJnMHsFJMnMLQrglwXHiNR+Yp0zs/SXnJGfK3GFJKFtKN7pOl0mNTI4jp02LF4ML7L3q/ndGcxfPS05ONCVUlwtIIUtOoJO4Dr/AOxTlWOZ742QpJLciU4aqC3EhhKHGVWKHs4CSk7jbfGxotLbpcpskHOtRzOLtzj5Q+mMql6dLMr5yGkpPztEmL8WGY/pfScykEEEEXkyNUOhT3v4YIKh0Ke9/DBADWOhb7o/UMhbHQt90fqGQAQQR4YAxuOX805LMD2Gyo/U/wDIzSVKQoKQopUNxBsRE+vzQm6vMug3SFZEn4DTzj2SodRnUhbMuUtnctw5Qf7Hk5O2TI+pme6rwgOOOOqzOuLWrrWok/mPmLmZw+qRQldSqVPlEK0CnXsoPjaLKTwnLOtJfcqG1aUMwUwBlI682ukdXHyv8O9KMoASQBck6ADjGsw7hxaXETlQTlKTmbZO+/Aq8osqMigNPFqmTMm9Mp52R9Ljg/NxF3GnFxVL3RZOPXrCCCCNhYEEEEARqh0Ke9/DBBUOhT3v4YIAax0LfdH6hkLY6Fvuj9QyACKnEdUTTpBWRX+7oKWxxHWfpFqY5pWZ9VRqDr5JyXytjqSN3n9Yz8jL0nz6yF1pF5hShodQmfnEZk3/AMUK3d4/zxjWuLDTSnDuSkk2+EYlGKphmRalpeXbbU2gIzk33C2ghlIxNNcqQ1PqDrTigkqygFN/lwivFmxQlKIzUrwx/o8w3J+kNE7izF6Vz7r8ytqWllOqDcu2m2gAI67fS+8w/G0gFV3DPo2pL70jSZlC3pjIslSmgVq2YUTe3qq0N96d9olS2H8X4BqE8nB8nK1eiTbpeRJOuhtcus77EkC24cdANBxm4hwriPENMo1c2srTsW05xbiEp1aKSo2bJ14W11B1HHTYWkfF3otw7J4bmp2gS7lNqVPYVMS80zMLzZkDNYknjbfvETKDjKpT2AMPT7bbCqrVJgSIcmL7JLgKwXFAWvcNk5Ra5IGkV1VR6TMVU9yhzdKp1Gl307ObnhMBedB5wQkEkXF9Ppcb4087h1FJwKihUeks1Qy7QQwxNFIQpd77Rd7e1dRtrfdbfAEvDVVqT9UqlHrHJXJmQDS+UyiVIQ4lwEgFJJKVDKbi50IMaKMvgWTn5GVmGqnTHJaZcUHn5t2ZQ6ubdVzlHLzQLAAbgLAbo1EAEEEEARqh0Ke9/DBBUOhT3v4YIAax0LfdH6hkQmZ5oMoGVfNHAecffLmuyvwHnAEhxOZCkjiCI5SptTSi24LLQSlQ6iN8dO5c12V+A84oqzSJOoul9lS2XzzjlBSr4kX3xm5OJ2k1+FeSW14Y2JNOl1zU/LsIGq3B9BxPhFq3hpzMNrNJCf8A5Rc/sRf0qTp9LBLKHFOqFlOrsSfIRlx8a2/fhXMNv0vIIi8ua7K/AecHLmuyvwHnHpmglQRF5c12V+A84OXNdlfgPOAJUEReXNdlfgPODlzXZX4DzgCVBEXlzXZX4Dzg5c12V+A84A9qHQp738MERZ+dbLIAC+d1D4/GCAP/2Q=="/>
          <p:cNvSpPr>
            <a:spLocks noChangeAspect="1" noChangeArrowheads="1"/>
          </p:cNvSpPr>
          <p:nvPr/>
        </p:nvSpPr>
        <p:spPr bwMode="auto">
          <a:xfrm>
            <a:off x="63500" y="-368300"/>
            <a:ext cx="1057275" cy="704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 name="TextBox 28"/>
          <p:cNvSpPr txBox="1"/>
          <p:nvPr/>
        </p:nvSpPr>
        <p:spPr>
          <a:xfrm>
            <a:off x="2445793" y="411187"/>
            <a:ext cx="6485493" cy="584775"/>
          </a:xfrm>
          <a:prstGeom prst="rect">
            <a:avLst/>
          </a:prstGeom>
          <a:noFill/>
        </p:spPr>
        <p:txBody>
          <a:bodyPr wrap="none" rtlCol="0">
            <a:spAutoFit/>
          </a:bodyPr>
          <a:lstStyle/>
          <a:p>
            <a:r>
              <a:rPr lang="en-GB" sz="3200" dirty="0" smtClean="0"/>
              <a:t>Increasing Social Impact in Businesses</a:t>
            </a:r>
            <a:endParaRPr lang="en-GB" sz="3200" dirty="0"/>
          </a:p>
        </p:txBody>
      </p:sp>
      <p:pic>
        <p:nvPicPr>
          <p:cNvPr id="17" name="Picture 2" descr="TKC Web Teaser - Barnabas Con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kathy-hugs-mum-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013" y="1682010"/>
            <a:ext cx="5271020" cy="30293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974202" y="5013176"/>
            <a:ext cx="3292641" cy="1015663"/>
          </a:xfrm>
          <a:prstGeom prst="rect">
            <a:avLst/>
          </a:prstGeom>
          <a:noFill/>
        </p:spPr>
        <p:txBody>
          <a:bodyPr wrap="square" rtlCol="0">
            <a:spAutoFit/>
          </a:bodyPr>
          <a:lstStyle/>
          <a:p>
            <a:r>
              <a:rPr lang="en-GB" sz="2000" dirty="0" smtClean="0"/>
              <a:t>Taking on a commercial franchise that meets social needs.</a:t>
            </a:r>
            <a:endParaRPr lang="en-GB" sz="2000" dirty="0"/>
          </a:p>
        </p:txBody>
      </p:sp>
    </p:spTree>
    <p:extLst>
      <p:ext uri="{BB962C8B-B14F-4D97-AF65-F5344CB8AC3E}">
        <p14:creationId xmlns:p14="http://schemas.microsoft.com/office/powerpoint/2010/main" val="2969338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1916832"/>
            <a:ext cx="4032448" cy="369332"/>
          </a:xfrm>
          <a:prstGeom prst="rect">
            <a:avLst/>
          </a:prstGeom>
          <a:noFill/>
        </p:spPr>
        <p:txBody>
          <a:bodyPr wrap="square" rtlCol="0">
            <a:spAutoFit/>
          </a:bodyPr>
          <a:lstStyle/>
          <a:p>
            <a:endParaRPr lang="en-GB" dirty="0"/>
          </a:p>
        </p:txBody>
      </p:sp>
      <p:sp>
        <p:nvSpPr>
          <p:cNvPr id="6" name="TextBox 5"/>
          <p:cNvSpPr txBox="1"/>
          <p:nvPr/>
        </p:nvSpPr>
        <p:spPr>
          <a:xfrm>
            <a:off x="971600" y="1844824"/>
            <a:ext cx="7613400" cy="4524315"/>
          </a:xfrm>
          <a:prstGeom prst="rect">
            <a:avLst/>
          </a:prstGeom>
          <a:noFill/>
        </p:spPr>
        <p:txBody>
          <a:bodyPr wrap="square" rtlCol="0">
            <a:spAutoFit/>
          </a:bodyPr>
          <a:lstStyle/>
          <a:p>
            <a:pPr marL="285750" indent="-285750">
              <a:buFont typeface="Arial" pitchFamily="34" charset="0"/>
              <a:buChar char="•"/>
            </a:pPr>
            <a:r>
              <a:rPr lang="en-GB" sz="2400" dirty="0" smtClean="0"/>
              <a:t>Ephesian 4 ministries should equip disciples for kingdom building where ever they are.</a:t>
            </a:r>
            <a:endParaRPr lang="en-GB" sz="2400" dirty="0"/>
          </a:p>
          <a:p>
            <a:pPr marL="285750" indent="-285750">
              <a:buFont typeface="Arial" pitchFamily="34" charset="0"/>
              <a:buChar char="•"/>
            </a:pPr>
            <a:r>
              <a:rPr lang="en-GB" sz="2400" dirty="0" smtClean="0"/>
              <a:t>Christians need to have the vision and passion to see themselves as workplace ministers </a:t>
            </a:r>
          </a:p>
          <a:p>
            <a:pPr marL="285750" indent="-285750">
              <a:buFont typeface="Arial" pitchFamily="34" charset="0"/>
              <a:buChar char="•"/>
            </a:pPr>
            <a:r>
              <a:rPr lang="en-GB" sz="2400" dirty="0" smtClean="0"/>
              <a:t>For new businesses, they need the </a:t>
            </a:r>
            <a:r>
              <a:rPr lang="en-GB" sz="2400" dirty="0"/>
              <a:t>entrepreneurial drive and motivation to make it </a:t>
            </a:r>
            <a:r>
              <a:rPr lang="en-GB" sz="2400" dirty="0" smtClean="0"/>
              <a:t>happen</a:t>
            </a:r>
          </a:p>
          <a:p>
            <a:pPr marL="285750" indent="-285750">
              <a:buFont typeface="Arial" pitchFamily="34" charset="0"/>
              <a:buChar char="•"/>
            </a:pPr>
            <a:r>
              <a:rPr lang="en-GB" sz="2400" dirty="0" smtClean="0"/>
              <a:t>The </a:t>
            </a:r>
            <a:r>
              <a:rPr lang="en-GB" sz="2400" dirty="0"/>
              <a:t>character necessary to persist through setbacks, learn from experiences and involve </a:t>
            </a:r>
            <a:r>
              <a:rPr lang="en-GB" sz="2400" dirty="0" smtClean="0"/>
              <a:t>others</a:t>
            </a:r>
          </a:p>
          <a:p>
            <a:pPr marL="285750" indent="-285750">
              <a:buFont typeface="Arial" pitchFamily="34" charset="0"/>
              <a:buChar char="•"/>
            </a:pPr>
            <a:r>
              <a:rPr lang="en-GB" sz="2400" dirty="0" smtClean="0"/>
              <a:t>Business plans need to be robust.</a:t>
            </a:r>
          </a:p>
          <a:p>
            <a:pPr marL="285750" indent="-285750">
              <a:buFont typeface="Arial" pitchFamily="34" charset="0"/>
              <a:buChar char="•"/>
            </a:pPr>
            <a:r>
              <a:rPr lang="en-GB" sz="2400" dirty="0" smtClean="0"/>
              <a:t>Existing businesses can increase social impact through use of social enterprises to supply and in workplace social action.</a:t>
            </a:r>
          </a:p>
        </p:txBody>
      </p:sp>
      <p:sp>
        <p:nvSpPr>
          <p:cNvPr id="2" name="TextBox 1"/>
          <p:cNvSpPr txBox="1"/>
          <p:nvPr/>
        </p:nvSpPr>
        <p:spPr>
          <a:xfrm>
            <a:off x="4421638" y="411187"/>
            <a:ext cx="4288546" cy="1077218"/>
          </a:xfrm>
          <a:prstGeom prst="rect">
            <a:avLst/>
          </a:prstGeom>
          <a:noFill/>
        </p:spPr>
        <p:txBody>
          <a:bodyPr wrap="none" rtlCol="0">
            <a:spAutoFit/>
          </a:bodyPr>
          <a:lstStyle/>
          <a:p>
            <a:r>
              <a:rPr lang="en-GB" sz="3200" dirty="0" smtClean="0"/>
              <a:t>Rethinking </a:t>
            </a:r>
            <a:r>
              <a:rPr lang="en-GB" sz="3200" dirty="0"/>
              <a:t>the business</a:t>
            </a:r>
            <a:r>
              <a:rPr lang="en-GB" sz="3200" dirty="0" smtClean="0"/>
              <a:t>/</a:t>
            </a:r>
          </a:p>
          <a:p>
            <a:r>
              <a:rPr lang="en-GB" sz="3200" dirty="0" smtClean="0"/>
              <a:t>charity </a:t>
            </a:r>
            <a:r>
              <a:rPr lang="en-GB" sz="3200" dirty="0"/>
              <a:t>divide</a:t>
            </a:r>
          </a:p>
        </p:txBody>
      </p:sp>
      <p:pic>
        <p:nvPicPr>
          <p:cNvPr id="7" name="Picture 2" descr="TKC Web Teaser - Barnabas Con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1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1916832"/>
            <a:ext cx="4032448" cy="369332"/>
          </a:xfrm>
          <a:prstGeom prst="rect">
            <a:avLst/>
          </a:prstGeom>
          <a:noFill/>
        </p:spPr>
        <p:txBody>
          <a:bodyPr wrap="square" rtlCol="0">
            <a:spAutoFit/>
          </a:bodyPr>
          <a:lstStyle/>
          <a:p>
            <a:endParaRPr lang="en-GB" dirty="0"/>
          </a:p>
        </p:txBody>
      </p:sp>
      <p:sp>
        <p:nvSpPr>
          <p:cNvPr id="6" name="TextBox 5"/>
          <p:cNvSpPr txBox="1"/>
          <p:nvPr/>
        </p:nvSpPr>
        <p:spPr>
          <a:xfrm>
            <a:off x="683567" y="1246286"/>
            <a:ext cx="8139137" cy="5262979"/>
          </a:xfrm>
          <a:prstGeom prst="rect">
            <a:avLst/>
          </a:prstGeom>
          <a:noFill/>
        </p:spPr>
        <p:txBody>
          <a:bodyPr wrap="square" rtlCol="0">
            <a:spAutoFit/>
          </a:bodyPr>
          <a:lstStyle/>
          <a:p>
            <a:r>
              <a:rPr lang="en-GB" sz="2400" dirty="0" smtClean="0"/>
              <a:t>“Then </a:t>
            </a:r>
            <a:r>
              <a:rPr lang="en-GB" sz="2400" dirty="0"/>
              <a:t>he sent them out to tell everyone about the Kingdom of </a:t>
            </a:r>
            <a:r>
              <a:rPr lang="en-GB" sz="2400" dirty="0" smtClean="0"/>
              <a:t>God..” </a:t>
            </a:r>
            <a:r>
              <a:rPr lang="en-GB" sz="2000" dirty="0" smtClean="0"/>
              <a:t>Luke 9v2</a:t>
            </a:r>
          </a:p>
          <a:p>
            <a:endParaRPr lang="en-GB" sz="2400" dirty="0" smtClean="0"/>
          </a:p>
          <a:p>
            <a:r>
              <a:rPr lang="en-GB" sz="2400" dirty="0" smtClean="0"/>
              <a:t>145 references to the Kingdom in NT</a:t>
            </a:r>
          </a:p>
          <a:p>
            <a:endParaRPr lang="en-GB" sz="2400" dirty="0"/>
          </a:p>
          <a:p>
            <a:r>
              <a:rPr lang="en-GB" sz="2400" dirty="0" smtClean="0"/>
              <a:t>“Therefore</a:t>
            </a:r>
            <a:r>
              <a:rPr lang="en-GB" sz="2400" dirty="0"/>
              <a:t>, go and make disciples of all the </a:t>
            </a:r>
            <a:r>
              <a:rPr lang="en-GB" sz="2400" dirty="0" smtClean="0"/>
              <a:t>nations..” </a:t>
            </a:r>
            <a:r>
              <a:rPr lang="en-GB" sz="2000" dirty="0" smtClean="0"/>
              <a:t>Matt 28v18</a:t>
            </a:r>
            <a:endParaRPr lang="en-GB" sz="2000" dirty="0"/>
          </a:p>
          <a:p>
            <a:endParaRPr lang="en-GB" sz="2400" dirty="0" smtClean="0"/>
          </a:p>
          <a:p>
            <a:r>
              <a:rPr lang="en-GB" sz="2400" dirty="0" smtClean="0"/>
              <a:t>“Those </a:t>
            </a:r>
            <a:r>
              <a:rPr lang="en-GB" sz="2400" dirty="0"/>
              <a:t>who believed what Peter said were baptized and added to the church that day—about 3,000 in all</a:t>
            </a:r>
            <a:r>
              <a:rPr lang="en-GB" sz="2400" dirty="0" smtClean="0"/>
              <a:t>.” </a:t>
            </a:r>
            <a:r>
              <a:rPr lang="en-GB" sz="2000" dirty="0"/>
              <a:t>Acts </a:t>
            </a:r>
            <a:r>
              <a:rPr lang="en-GB" sz="2000" dirty="0" smtClean="0"/>
              <a:t>2:41</a:t>
            </a:r>
          </a:p>
          <a:p>
            <a:endParaRPr lang="en-GB" sz="2400" dirty="0"/>
          </a:p>
          <a:p>
            <a:r>
              <a:rPr lang="en-GB" sz="2400" dirty="0" smtClean="0"/>
              <a:t>“Now </a:t>
            </a:r>
            <a:r>
              <a:rPr lang="en-GB" sz="2400" dirty="0"/>
              <a:t>these are the gifts Christ gave to the church: the apostles, the prophets, the evangelists, and the pastors and teachers. </a:t>
            </a:r>
            <a:r>
              <a:rPr lang="en-GB" sz="2400" dirty="0" smtClean="0"/>
              <a:t>Their </a:t>
            </a:r>
            <a:r>
              <a:rPr lang="en-GB" sz="2400" dirty="0"/>
              <a:t>responsibility is to equip God’s people to do his work and build up the church, the body of Christ</a:t>
            </a:r>
            <a:r>
              <a:rPr lang="en-GB" sz="2400" dirty="0" smtClean="0"/>
              <a:t>.” </a:t>
            </a:r>
            <a:r>
              <a:rPr lang="en-GB" sz="2000" dirty="0" smtClean="0"/>
              <a:t>Ephesians 4v11-12</a:t>
            </a:r>
          </a:p>
        </p:txBody>
      </p:sp>
      <p:sp>
        <p:nvSpPr>
          <p:cNvPr id="2" name="TextBox 1"/>
          <p:cNvSpPr txBox="1"/>
          <p:nvPr/>
        </p:nvSpPr>
        <p:spPr>
          <a:xfrm>
            <a:off x="5725960" y="419599"/>
            <a:ext cx="3096745" cy="584775"/>
          </a:xfrm>
          <a:prstGeom prst="rect">
            <a:avLst/>
          </a:prstGeom>
          <a:noFill/>
        </p:spPr>
        <p:txBody>
          <a:bodyPr wrap="none" rtlCol="0">
            <a:spAutoFit/>
          </a:bodyPr>
          <a:lstStyle/>
          <a:p>
            <a:r>
              <a:rPr lang="en-GB" sz="3200" dirty="0" smtClean="0"/>
              <a:t>Kingdom building</a:t>
            </a:r>
            <a:endParaRPr lang="en-GB" sz="3200" dirty="0"/>
          </a:p>
        </p:txBody>
      </p:sp>
      <p:pic>
        <p:nvPicPr>
          <p:cNvPr id="7" name="Picture 2" descr="TKC Web Teaser - Barnabas Con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34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11970" y="-36506"/>
            <a:ext cx="10490846" cy="6993897"/>
          </a:xfrm>
          <a:prstGeom prst="rect">
            <a:avLst/>
          </a:prstGeom>
        </p:spPr>
      </p:pic>
      <p:sp>
        <p:nvSpPr>
          <p:cNvPr id="3" name="TextBox 2"/>
          <p:cNvSpPr txBox="1"/>
          <p:nvPr/>
        </p:nvSpPr>
        <p:spPr>
          <a:xfrm>
            <a:off x="2555776" y="623590"/>
            <a:ext cx="6480720" cy="1077218"/>
          </a:xfrm>
          <a:prstGeom prst="rect">
            <a:avLst/>
          </a:prstGeom>
          <a:noFill/>
        </p:spPr>
        <p:txBody>
          <a:bodyPr wrap="square" rtlCol="0">
            <a:spAutoFit/>
          </a:bodyPr>
          <a:lstStyle/>
          <a:p>
            <a:r>
              <a:rPr lang="en-GB" sz="3200" dirty="0" smtClean="0">
                <a:solidFill>
                  <a:schemeClr val="accent1">
                    <a:lumMod val="75000"/>
                  </a:schemeClr>
                </a:solidFill>
                <a:effectLst/>
                <a:cs typeface="Lucida Sans Unicode" pitchFamily="34" charset="0"/>
              </a:rPr>
              <a:t>Churches respond significantly to local social challenges 2012</a:t>
            </a:r>
          </a:p>
        </p:txBody>
      </p:sp>
      <p:sp>
        <p:nvSpPr>
          <p:cNvPr id="7" name="TextBox 6"/>
          <p:cNvSpPr txBox="1"/>
          <p:nvPr/>
        </p:nvSpPr>
        <p:spPr>
          <a:xfrm>
            <a:off x="526297" y="2003356"/>
            <a:ext cx="8294175" cy="1077218"/>
          </a:xfrm>
          <a:prstGeom prst="rect">
            <a:avLst/>
          </a:prstGeom>
          <a:noFill/>
        </p:spPr>
        <p:txBody>
          <a:bodyPr wrap="square" rtlCol="0">
            <a:spAutoFit/>
          </a:bodyPr>
          <a:lstStyle/>
          <a:p>
            <a:r>
              <a:rPr lang="en-GB" sz="3200" dirty="0" smtClean="0">
                <a:solidFill>
                  <a:schemeClr val="tx1">
                    <a:lumMod val="85000"/>
                    <a:lumOff val="15000"/>
                  </a:schemeClr>
                </a:solidFill>
                <a:effectLst/>
                <a:cs typeface="Lucida Sans Unicode" pitchFamily="34" charset="0"/>
              </a:rPr>
              <a:t>Volunteer hours on local social action increase by 36% in 2 years to 98M hours.</a:t>
            </a:r>
          </a:p>
        </p:txBody>
      </p:sp>
      <p:sp>
        <p:nvSpPr>
          <p:cNvPr id="12" name="TextBox 11"/>
          <p:cNvSpPr txBox="1"/>
          <p:nvPr/>
        </p:nvSpPr>
        <p:spPr>
          <a:xfrm>
            <a:off x="547257" y="3501008"/>
            <a:ext cx="8273215" cy="1077218"/>
          </a:xfrm>
          <a:prstGeom prst="rect">
            <a:avLst/>
          </a:prstGeom>
          <a:noFill/>
        </p:spPr>
        <p:txBody>
          <a:bodyPr wrap="square" rtlCol="0">
            <a:spAutoFit/>
          </a:bodyPr>
          <a:lstStyle/>
          <a:p>
            <a:r>
              <a:rPr lang="en-GB" sz="3200" dirty="0" smtClean="0">
                <a:solidFill>
                  <a:schemeClr val="tx1">
                    <a:lumMod val="85000"/>
                    <a:lumOff val="15000"/>
                  </a:schemeClr>
                </a:solidFill>
                <a:effectLst/>
                <a:cs typeface="Lucida Sans Unicode" pitchFamily="34" charset="0"/>
              </a:rPr>
              <a:t>Funds spent on social action increase by 19% in 2 years to £342M.</a:t>
            </a:r>
          </a:p>
        </p:txBody>
      </p:sp>
      <p:sp>
        <p:nvSpPr>
          <p:cNvPr id="13" name="TextBox 12"/>
          <p:cNvSpPr txBox="1"/>
          <p:nvPr/>
        </p:nvSpPr>
        <p:spPr>
          <a:xfrm>
            <a:off x="547257" y="4941168"/>
            <a:ext cx="8273215" cy="1077218"/>
          </a:xfrm>
          <a:prstGeom prst="rect">
            <a:avLst/>
          </a:prstGeom>
          <a:noFill/>
        </p:spPr>
        <p:txBody>
          <a:bodyPr wrap="square" rtlCol="0">
            <a:spAutoFit/>
          </a:bodyPr>
          <a:lstStyle/>
          <a:p>
            <a:r>
              <a:rPr lang="en-GB" sz="3200" dirty="0" smtClean="0">
                <a:solidFill>
                  <a:schemeClr val="tx1">
                    <a:lumMod val="85000"/>
                    <a:lumOff val="15000"/>
                  </a:schemeClr>
                </a:solidFill>
                <a:effectLst/>
                <a:cs typeface="Lucida Sans Unicode" pitchFamily="34" charset="0"/>
              </a:rPr>
              <a:t>Average number of social initiatives undertaken by a church has risen from 5.7 to 8.2.</a:t>
            </a:r>
          </a:p>
        </p:txBody>
      </p:sp>
    </p:spTree>
    <p:custDataLst>
      <p:tags r:id="rId1"/>
    </p:custDataLst>
    <p:extLst>
      <p:ext uri="{BB962C8B-B14F-4D97-AF65-F5344CB8AC3E}">
        <p14:creationId xmlns:p14="http://schemas.microsoft.com/office/powerpoint/2010/main" val="1055206811"/>
      </p:ext>
    </p:extLst>
  </p:cSld>
  <p:clrMapOvr>
    <a:masterClrMapping/>
  </p:clrMapOvr>
  <mc:AlternateContent xmlns:mc="http://schemas.openxmlformats.org/markup-compatibility/2006" xmlns:p14="http://schemas.microsoft.com/office/powerpoint/2010/main">
    <mc:Choice Requires="p14">
      <p:transition spd="slow" p14:dur="2000" advTm="12491"/>
    </mc:Choice>
    <mc:Fallback xmlns="">
      <p:transition spd="slow" advTm="124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41375" y="-135830"/>
            <a:ext cx="10490846" cy="6993897"/>
          </a:xfrm>
          <a:prstGeom prst="rect">
            <a:avLst/>
          </a:prstGeom>
        </p:spPr>
      </p:pic>
      <p:sp>
        <p:nvSpPr>
          <p:cNvPr id="3" name="TextBox 2"/>
          <p:cNvSpPr txBox="1"/>
          <p:nvPr/>
        </p:nvSpPr>
        <p:spPr>
          <a:xfrm>
            <a:off x="2555776" y="623590"/>
            <a:ext cx="6480720" cy="1077218"/>
          </a:xfrm>
          <a:prstGeom prst="rect">
            <a:avLst/>
          </a:prstGeom>
          <a:noFill/>
        </p:spPr>
        <p:txBody>
          <a:bodyPr wrap="square" rtlCol="0">
            <a:spAutoFit/>
          </a:bodyPr>
          <a:lstStyle/>
          <a:p>
            <a:r>
              <a:rPr lang="en-GB" sz="3200" dirty="0" smtClean="0">
                <a:solidFill>
                  <a:schemeClr val="accent1">
                    <a:lumMod val="75000"/>
                  </a:schemeClr>
                </a:solidFill>
                <a:effectLst/>
                <a:cs typeface="Lucida Sans Unicode" pitchFamily="34" charset="0"/>
              </a:rPr>
              <a:t>Churches respond significantly to local social challenges</a:t>
            </a:r>
          </a:p>
        </p:txBody>
      </p:sp>
      <p:sp>
        <p:nvSpPr>
          <p:cNvPr id="7" name="TextBox 6"/>
          <p:cNvSpPr txBox="1"/>
          <p:nvPr/>
        </p:nvSpPr>
        <p:spPr>
          <a:xfrm>
            <a:off x="310273" y="2003356"/>
            <a:ext cx="4693775" cy="3108543"/>
          </a:xfrm>
          <a:prstGeom prst="rect">
            <a:avLst/>
          </a:prstGeom>
          <a:noFill/>
        </p:spPr>
        <p:txBody>
          <a:bodyPr wrap="square" rtlCol="0">
            <a:spAutoFit/>
          </a:bodyPr>
          <a:lstStyle/>
          <a:p>
            <a:r>
              <a:rPr lang="en-GB" sz="2800" b="1" dirty="0" smtClean="0">
                <a:solidFill>
                  <a:schemeClr val="tx1">
                    <a:lumMod val="85000"/>
                    <a:lumOff val="15000"/>
                  </a:schemeClr>
                </a:solidFill>
                <a:effectLst/>
                <a:cs typeface="Lucida Sans Unicode" pitchFamily="34" charset="0"/>
              </a:rPr>
              <a:t>Biggest Encouragements</a:t>
            </a:r>
            <a:r>
              <a:rPr lang="en-GB" sz="2800" dirty="0" smtClean="0">
                <a:solidFill>
                  <a:schemeClr val="tx1">
                    <a:lumMod val="85000"/>
                    <a:lumOff val="15000"/>
                  </a:schemeClr>
                </a:solidFill>
                <a:effectLst/>
                <a:cs typeface="Lucida Sans Unicode" pitchFamily="34" charset="0"/>
              </a:rPr>
              <a:t>: </a:t>
            </a:r>
          </a:p>
          <a:p>
            <a:pPr marL="457200" indent="-457200">
              <a:buFont typeface="Arial" pitchFamily="34" charset="0"/>
              <a:buChar char="•"/>
            </a:pPr>
            <a:r>
              <a:rPr lang="en-GB" sz="2800" dirty="0" smtClean="0">
                <a:solidFill>
                  <a:schemeClr val="tx1">
                    <a:lumMod val="85000"/>
                    <a:lumOff val="15000"/>
                  </a:schemeClr>
                </a:solidFill>
                <a:effectLst/>
                <a:cs typeface="Lucida Sans Unicode" pitchFamily="34" charset="0"/>
              </a:rPr>
              <a:t>Community involvement;</a:t>
            </a:r>
          </a:p>
          <a:p>
            <a:pPr marL="457200" indent="-457200">
              <a:buFont typeface="Arial" pitchFamily="34" charset="0"/>
              <a:buChar char="•"/>
            </a:pPr>
            <a:r>
              <a:rPr lang="en-GB" sz="2800" dirty="0" smtClean="0">
                <a:solidFill>
                  <a:schemeClr val="tx1">
                    <a:lumMod val="85000"/>
                    <a:lumOff val="15000"/>
                  </a:schemeClr>
                </a:solidFill>
                <a:effectLst/>
                <a:cs typeface="Lucida Sans Unicode" pitchFamily="34" charset="0"/>
              </a:rPr>
              <a:t>Attendance at events/ growth; </a:t>
            </a:r>
          </a:p>
          <a:p>
            <a:pPr marL="457200" indent="-457200">
              <a:buFont typeface="Arial" pitchFamily="34" charset="0"/>
              <a:buChar char="•"/>
            </a:pPr>
            <a:r>
              <a:rPr lang="en-GB" sz="2800" dirty="0" smtClean="0">
                <a:solidFill>
                  <a:schemeClr val="tx1">
                    <a:lumMod val="85000"/>
                    <a:lumOff val="15000"/>
                  </a:schemeClr>
                </a:solidFill>
                <a:effectLst/>
                <a:cs typeface="Lucida Sans Unicode" pitchFamily="34" charset="0"/>
              </a:rPr>
              <a:t>Changing us;</a:t>
            </a:r>
          </a:p>
          <a:p>
            <a:pPr marL="457200" indent="-457200">
              <a:buFont typeface="Arial" pitchFamily="34" charset="0"/>
              <a:buChar char="•"/>
            </a:pPr>
            <a:r>
              <a:rPr lang="en-GB" sz="2800" dirty="0" smtClean="0">
                <a:solidFill>
                  <a:schemeClr val="tx1">
                    <a:lumMod val="85000"/>
                    <a:lumOff val="15000"/>
                  </a:schemeClr>
                </a:solidFill>
                <a:effectLst/>
                <a:cs typeface="Lucida Sans Unicode" pitchFamily="34" charset="0"/>
              </a:rPr>
              <a:t>Meeting needs; </a:t>
            </a:r>
          </a:p>
          <a:p>
            <a:pPr marL="457200" indent="-457200">
              <a:buFont typeface="Arial" pitchFamily="34" charset="0"/>
              <a:buChar char="•"/>
            </a:pPr>
            <a:r>
              <a:rPr lang="en-GB" sz="2800" dirty="0" smtClean="0">
                <a:solidFill>
                  <a:schemeClr val="tx1">
                    <a:lumMod val="85000"/>
                    <a:lumOff val="15000"/>
                  </a:schemeClr>
                </a:solidFill>
                <a:effectLst/>
                <a:cs typeface="Lucida Sans Unicode" pitchFamily="34" charset="0"/>
              </a:rPr>
              <a:t>Appreciation/ Recognition</a:t>
            </a:r>
          </a:p>
        </p:txBody>
      </p:sp>
      <p:sp>
        <p:nvSpPr>
          <p:cNvPr id="8" name="TextBox 7"/>
          <p:cNvSpPr txBox="1"/>
          <p:nvPr/>
        </p:nvSpPr>
        <p:spPr>
          <a:xfrm>
            <a:off x="5004049" y="2003356"/>
            <a:ext cx="4248471" cy="3108543"/>
          </a:xfrm>
          <a:prstGeom prst="rect">
            <a:avLst/>
          </a:prstGeom>
          <a:noFill/>
        </p:spPr>
        <p:txBody>
          <a:bodyPr wrap="square" rtlCol="0">
            <a:spAutoFit/>
          </a:bodyPr>
          <a:lstStyle/>
          <a:p>
            <a:r>
              <a:rPr lang="en-GB" sz="2800" b="1" dirty="0" smtClean="0">
                <a:solidFill>
                  <a:schemeClr val="tx1">
                    <a:lumMod val="85000"/>
                    <a:lumOff val="15000"/>
                  </a:schemeClr>
                </a:solidFill>
                <a:effectLst/>
                <a:cs typeface="Lucida Sans Unicode" pitchFamily="34" charset="0"/>
              </a:rPr>
              <a:t>Biggest Hindrances</a:t>
            </a:r>
            <a:r>
              <a:rPr lang="en-GB" sz="2800" dirty="0" smtClean="0">
                <a:solidFill>
                  <a:schemeClr val="tx1">
                    <a:lumMod val="85000"/>
                    <a:lumOff val="15000"/>
                  </a:schemeClr>
                </a:solidFill>
                <a:effectLst/>
                <a:cs typeface="Lucida Sans Unicode" pitchFamily="34" charset="0"/>
              </a:rPr>
              <a:t>: </a:t>
            </a:r>
          </a:p>
          <a:p>
            <a:pPr marL="457200" indent="-457200">
              <a:buFont typeface="Arial" pitchFamily="34" charset="0"/>
              <a:buChar char="•"/>
            </a:pPr>
            <a:r>
              <a:rPr lang="en-GB" sz="2800" dirty="0" smtClean="0">
                <a:solidFill>
                  <a:schemeClr val="tx1">
                    <a:lumMod val="85000"/>
                    <a:lumOff val="15000"/>
                  </a:schemeClr>
                </a:solidFill>
                <a:effectLst/>
                <a:cs typeface="Lucida Sans Unicode" pitchFamily="34" charset="0"/>
              </a:rPr>
              <a:t>Volunteers/ time;</a:t>
            </a:r>
          </a:p>
          <a:p>
            <a:pPr marL="457200" indent="-457200">
              <a:buFont typeface="Arial" pitchFamily="34" charset="0"/>
              <a:buChar char="•"/>
            </a:pPr>
            <a:r>
              <a:rPr lang="en-GB" sz="2800" dirty="0" smtClean="0">
                <a:solidFill>
                  <a:schemeClr val="tx1">
                    <a:lumMod val="85000"/>
                    <a:lumOff val="15000"/>
                  </a:schemeClr>
                </a:solidFill>
                <a:effectLst/>
                <a:cs typeface="Lucida Sans Unicode" pitchFamily="34" charset="0"/>
              </a:rPr>
              <a:t>Funding;</a:t>
            </a:r>
          </a:p>
          <a:p>
            <a:pPr marL="457200" indent="-457200">
              <a:buFont typeface="Arial" pitchFamily="34" charset="0"/>
              <a:buChar char="•"/>
            </a:pPr>
            <a:r>
              <a:rPr lang="en-GB" sz="2800" dirty="0" smtClean="0">
                <a:solidFill>
                  <a:schemeClr val="tx1">
                    <a:lumMod val="85000"/>
                    <a:lumOff val="15000"/>
                  </a:schemeClr>
                </a:solidFill>
                <a:effectLst/>
                <a:cs typeface="Lucida Sans Unicode" pitchFamily="34" charset="0"/>
              </a:rPr>
              <a:t>Vision/ Leadership;</a:t>
            </a:r>
          </a:p>
          <a:p>
            <a:pPr marL="457200" indent="-457200">
              <a:buFont typeface="Arial" pitchFamily="34" charset="0"/>
              <a:buChar char="•"/>
            </a:pPr>
            <a:r>
              <a:rPr lang="en-GB" sz="2800" dirty="0" smtClean="0">
                <a:solidFill>
                  <a:schemeClr val="tx1">
                    <a:lumMod val="85000"/>
                    <a:lumOff val="15000"/>
                  </a:schemeClr>
                </a:solidFill>
                <a:effectLst/>
                <a:cs typeface="Lucida Sans Unicode" pitchFamily="34" charset="0"/>
              </a:rPr>
              <a:t>Ageing Congregation;</a:t>
            </a:r>
          </a:p>
          <a:p>
            <a:pPr marL="457200" indent="-457200">
              <a:buFont typeface="Arial" pitchFamily="34" charset="0"/>
              <a:buChar char="•"/>
            </a:pPr>
            <a:r>
              <a:rPr lang="en-GB" sz="2800" dirty="0" smtClean="0">
                <a:solidFill>
                  <a:schemeClr val="tx1">
                    <a:lumMod val="85000"/>
                    <a:lumOff val="15000"/>
                  </a:schemeClr>
                </a:solidFill>
                <a:effectLst/>
                <a:cs typeface="Lucida Sans Unicode" pitchFamily="34" charset="0"/>
              </a:rPr>
              <a:t>Premises/ Equipment</a:t>
            </a:r>
          </a:p>
          <a:p>
            <a:pPr marL="457200" indent="-457200">
              <a:buFont typeface="Arial" pitchFamily="34" charset="0"/>
              <a:buChar char="•"/>
            </a:pPr>
            <a:r>
              <a:rPr lang="en-GB" sz="2800" dirty="0" smtClean="0">
                <a:solidFill>
                  <a:schemeClr val="tx1">
                    <a:lumMod val="85000"/>
                    <a:lumOff val="15000"/>
                  </a:schemeClr>
                </a:solidFill>
                <a:effectLst/>
                <a:cs typeface="Lucida Sans Unicode" pitchFamily="34" charset="0"/>
              </a:rPr>
              <a:t>Staffing/ Management</a:t>
            </a:r>
          </a:p>
        </p:txBody>
      </p:sp>
    </p:spTree>
    <p:custDataLst>
      <p:tags r:id="rId1"/>
    </p:custDataLst>
    <p:extLst>
      <p:ext uri="{BB962C8B-B14F-4D97-AF65-F5344CB8AC3E}">
        <p14:creationId xmlns:p14="http://schemas.microsoft.com/office/powerpoint/2010/main" val="4200448737"/>
      </p:ext>
    </p:extLst>
  </p:cSld>
  <p:clrMapOvr>
    <a:masterClrMapping/>
  </p:clrMapOvr>
  <mc:AlternateContent xmlns:mc="http://schemas.openxmlformats.org/markup-compatibility/2006" xmlns:p14="http://schemas.microsoft.com/office/powerpoint/2010/main">
    <mc:Choice Requires="p14">
      <p:transition spd="slow" p14:dur="2000" advTm="14893"/>
    </mc:Choice>
    <mc:Fallback xmlns="">
      <p:transition spd="slow" advTm="148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329" y="1762632"/>
            <a:ext cx="1238250" cy="1724025"/>
          </a:xfrm>
          <a:prstGeom prst="rect">
            <a:avLst/>
          </a:prstGeom>
        </p:spPr>
      </p:pic>
      <p:sp>
        <p:nvSpPr>
          <p:cNvPr id="5" name="TextBox 4"/>
          <p:cNvSpPr txBox="1"/>
          <p:nvPr/>
        </p:nvSpPr>
        <p:spPr>
          <a:xfrm>
            <a:off x="6281329" y="1315331"/>
            <a:ext cx="1452385" cy="369332"/>
          </a:xfrm>
          <a:prstGeom prst="rect">
            <a:avLst/>
          </a:prstGeom>
          <a:solidFill>
            <a:schemeClr val="accent2">
              <a:lumMod val="40000"/>
              <a:lumOff val="60000"/>
            </a:schemeClr>
          </a:solidFill>
        </p:spPr>
        <p:txBody>
          <a:bodyPr wrap="none" rtlCol="0">
            <a:spAutoFit/>
          </a:bodyPr>
          <a:lstStyle/>
          <a:p>
            <a:r>
              <a:rPr lang="en-GB" b="1" dirty="0" smtClean="0"/>
              <a:t>Relationships</a:t>
            </a:r>
            <a:endParaRPr lang="en-GB"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1785884"/>
            <a:ext cx="1238250" cy="17621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586" y="3659789"/>
            <a:ext cx="1428750" cy="4667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820" y="3753182"/>
            <a:ext cx="1428750" cy="31432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7586" y="4126514"/>
            <a:ext cx="1905000" cy="381000"/>
          </a:xfrm>
          <a:prstGeom prst="rect">
            <a:avLst/>
          </a:prstGeom>
        </p:spPr>
      </p:pic>
      <p:sp>
        <p:nvSpPr>
          <p:cNvPr id="17" name="TextBox 16"/>
          <p:cNvSpPr txBox="1"/>
          <p:nvPr/>
        </p:nvSpPr>
        <p:spPr>
          <a:xfrm>
            <a:off x="6281329" y="4576109"/>
            <a:ext cx="1996380" cy="369332"/>
          </a:xfrm>
          <a:prstGeom prst="rect">
            <a:avLst/>
          </a:prstGeom>
          <a:solidFill>
            <a:schemeClr val="accent2">
              <a:lumMod val="40000"/>
              <a:lumOff val="60000"/>
            </a:schemeClr>
          </a:solidFill>
        </p:spPr>
        <p:txBody>
          <a:bodyPr wrap="none" rtlCol="0">
            <a:spAutoFit/>
          </a:bodyPr>
          <a:lstStyle/>
          <a:p>
            <a:r>
              <a:rPr lang="en-GB" b="1" dirty="0" smtClean="0"/>
              <a:t>Educational Failure</a:t>
            </a:r>
            <a:endParaRPr lang="en-GB" b="1" dirty="0"/>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8320" y="5126902"/>
            <a:ext cx="1905000" cy="81915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081" y="1785884"/>
            <a:ext cx="1905000" cy="723900"/>
          </a:xfrm>
          <a:prstGeom prst="rect">
            <a:avLst/>
          </a:prstGeom>
        </p:spPr>
      </p:pic>
      <p:sp>
        <p:nvSpPr>
          <p:cNvPr id="22" name="TextBox 21"/>
          <p:cNvSpPr txBox="1"/>
          <p:nvPr/>
        </p:nvSpPr>
        <p:spPr>
          <a:xfrm>
            <a:off x="611560" y="1315331"/>
            <a:ext cx="1921616" cy="369332"/>
          </a:xfrm>
          <a:prstGeom prst="rect">
            <a:avLst/>
          </a:prstGeom>
          <a:solidFill>
            <a:schemeClr val="accent2">
              <a:lumMod val="40000"/>
              <a:lumOff val="60000"/>
            </a:schemeClr>
          </a:solidFill>
        </p:spPr>
        <p:txBody>
          <a:bodyPr wrap="none" rtlCol="0">
            <a:spAutoFit/>
          </a:bodyPr>
          <a:lstStyle/>
          <a:p>
            <a:r>
              <a:rPr lang="en-GB" b="1" dirty="0" smtClean="0"/>
              <a:t>Crisis Intervention</a:t>
            </a:r>
            <a:endParaRPr lang="en-GB" b="1" dirty="0"/>
          </a:p>
        </p:txBody>
      </p:sp>
      <p:sp>
        <p:nvSpPr>
          <p:cNvPr id="23" name="TextBox 22"/>
          <p:cNvSpPr txBox="1"/>
          <p:nvPr/>
        </p:nvSpPr>
        <p:spPr>
          <a:xfrm>
            <a:off x="3767625" y="5037233"/>
            <a:ext cx="1106393" cy="369332"/>
          </a:xfrm>
          <a:prstGeom prst="rect">
            <a:avLst/>
          </a:prstGeom>
          <a:solidFill>
            <a:schemeClr val="accent2">
              <a:lumMod val="40000"/>
              <a:lumOff val="60000"/>
            </a:schemeClr>
          </a:solidFill>
        </p:spPr>
        <p:txBody>
          <a:bodyPr wrap="none" rtlCol="0">
            <a:spAutoFit/>
          </a:bodyPr>
          <a:lstStyle/>
          <a:p>
            <a:r>
              <a:rPr lang="en-GB" b="1" dirty="0" smtClean="0"/>
              <a:t>Addiction</a:t>
            </a:r>
            <a:endParaRPr lang="en-GB" b="1" dirty="0"/>
          </a:p>
        </p:txBody>
      </p:sp>
      <p:sp>
        <p:nvSpPr>
          <p:cNvPr id="24" name="TextBox 23"/>
          <p:cNvSpPr txBox="1"/>
          <p:nvPr/>
        </p:nvSpPr>
        <p:spPr>
          <a:xfrm>
            <a:off x="3535639" y="3104204"/>
            <a:ext cx="648639" cy="369332"/>
          </a:xfrm>
          <a:prstGeom prst="rect">
            <a:avLst/>
          </a:prstGeom>
          <a:solidFill>
            <a:schemeClr val="accent2">
              <a:lumMod val="40000"/>
              <a:lumOff val="60000"/>
            </a:schemeClr>
          </a:solidFill>
        </p:spPr>
        <p:txBody>
          <a:bodyPr wrap="none" rtlCol="0">
            <a:spAutoFit/>
          </a:bodyPr>
          <a:lstStyle/>
          <a:p>
            <a:r>
              <a:rPr lang="en-GB" b="1" dirty="0" smtClean="0"/>
              <a:t>Debt</a:t>
            </a:r>
            <a:endParaRPr lang="en-GB" b="1" dirty="0"/>
          </a:p>
        </p:txBody>
      </p:sp>
      <p:sp>
        <p:nvSpPr>
          <p:cNvPr id="25" name="TextBox 24"/>
          <p:cNvSpPr txBox="1"/>
          <p:nvPr/>
        </p:nvSpPr>
        <p:spPr>
          <a:xfrm>
            <a:off x="4174275" y="4178363"/>
            <a:ext cx="1399486" cy="369332"/>
          </a:xfrm>
          <a:prstGeom prst="rect">
            <a:avLst/>
          </a:prstGeom>
          <a:solidFill>
            <a:schemeClr val="accent2">
              <a:lumMod val="40000"/>
              <a:lumOff val="60000"/>
            </a:schemeClr>
          </a:solidFill>
        </p:spPr>
        <p:txBody>
          <a:bodyPr wrap="none" rtlCol="0">
            <a:spAutoFit/>
          </a:bodyPr>
          <a:lstStyle/>
          <a:p>
            <a:r>
              <a:rPr lang="en-GB" b="1" dirty="0" smtClean="0"/>
              <a:t>Employment</a:t>
            </a:r>
            <a:endParaRPr lang="en-GB" b="1" dirty="0"/>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3250" y="3548009"/>
            <a:ext cx="1428750" cy="495300"/>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8081" y="2667834"/>
            <a:ext cx="1905000" cy="657225"/>
          </a:xfrm>
          <a:prstGeom prst="rect">
            <a:avLst/>
          </a:prstGeom>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61372" y="4547695"/>
            <a:ext cx="1428750" cy="400050"/>
          </a:xfrm>
          <a:prstGeom prst="rect">
            <a:avLst/>
          </a:prstGeom>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6291" y="3410159"/>
            <a:ext cx="1428950" cy="666843"/>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34042" y="5528524"/>
            <a:ext cx="1773560" cy="984959"/>
          </a:xfrm>
          <a:prstGeom prst="rect">
            <a:avLst/>
          </a:prstGeom>
        </p:spPr>
      </p:pic>
      <p:pic>
        <p:nvPicPr>
          <p:cNvPr id="31" name="Picture 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00411" y="3288870"/>
            <a:ext cx="823605" cy="889493"/>
          </a:xfrm>
          <a:prstGeom prst="rect">
            <a:avLst/>
          </a:prstGeom>
        </p:spPr>
      </p:pic>
      <p:pic>
        <p:nvPicPr>
          <p:cNvPr id="32" name="Picture 3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67123" y="3038280"/>
            <a:ext cx="1428750" cy="428625"/>
          </a:xfrm>
          <a:prstGeom prst="rect">
            <a:avLst/>
          </a:prstGeom>
        </p:spPr>
      </p:pic>
      <p:pic>
        <p:nvPicPr>
          <p:cNvPr id="33" name="Picture 3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09354" y="1983694"/>
            <a:ext cx="1400175" cy="666750"/>
          </a:xfrm>
          <a:prstGeom prst="rect">
            <a:avLst/>
          </a:prstGeom>
        </p:spPr>
      </p:pic>
      <p:pic>
        <p:nvPicPr>
          <p:cNvPr id="34" name="Picture 3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13761" y="4149949"/>
            <a:ext cx="1091744" cy="795492"/>
          </a:xfrm>
          <a:prstGeom prst="rect">
            <a:avLst/>
          </a:prstGeom>
        </p:spPr>
      </p:pic>
      <p:pic>
        <p:nvPicPr>
          <p:cNvPr id="35" name="Picture 3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62799" y="5726480"/>
            <a:ext cx="1585665" cy="943471"/>
          </a:xfrm>
          <a:prstGeom prst="rect">
            <a:avLst/>
          </a:prstGeom>
        </p:spPr>
      </p:pic>
      <p:pic>
        <p:nvPicPr>
          <p:cNvPr id="36" name="Picture 3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09354" y="4576937"/>
            <a:ext cx="1417323" cy="368504"/>
          </a:xfrm>
          <a:prstGeom prst="rect">
            <a:avLst/>
          </a:prstGeom>
        </p:spPr>
      </p:pic>
      <p:pic>
        <p:nvPicPr>
          <p:cNvPr id="37" name="Picture 3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3761" y="5169505"/>
            <a:ext cx="1553983" cy="574974"/>
          </a:xfrm>
          <a:prstGeom prst="rect">
            <a:avLst/>
          </a:prstGeom>
        </p:spPr>
      </p:pic>
      <p:pic>
        <p:nvPicPr>
          <p:cNvPr id="38" name="Picture 3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12864" y="5148613"/>
            <a:ext cx="713302" cy="713302"/>
          </a:xfrm>
          <a:prstGeom prst="rect">
            <a:avLst/>
          </a:prstGeom>
        </p:spPr>
      </p:pic>
      <p:sp>
        <p:nvSpPr>
          <p:cNvPr id="40" name="TextBox 39"/>
          <p:cNvSpPr txBox="1"/>
          <p:nvPr/>
        </p:nvSpPr>
        <p:spPr>
          <a:xfrm>
            <a:off x="4782028" y="359421"/>
            <a:ext cx="4052558" cy="584775"/>
          </a:xfrm>
          <a:prstGeom prst="rect">
            <a:avLst/>
          </a:prstGeom>
          <a:noFill/>
        </p:spPr>
        <p:txBody>
          <a:bodyPr wrap="square" rtlCol="0">
            <a:spAutoFit/>
          </a:bodyPr>
          <a:lstStyle/>
          <a:p>
            <a:r>
              <a:rPr lang="en-GB" sz="3200" dirty="0" smtClean="0"/>
              <a:t>Focused Volunteering</a:t>
            </a:r>
            <a:endParaRPr lang="en-GB" sz="3200" dirty="0"/>
          </a:p>
        </p:txBody>
      </p:sp>
      <p:sp>
        <p:nvSpPr>
          <p:cNvPr id="42" name="TextBox 41"/>
          <p:cNvSpPr txBox="1"/>
          <p:nvPr/>
        </p:nvSpPr>
        <p:spPr>
          <a:xfrm>
            <a:off x="3486180" y="1332132"/>
            <a:ext cx="2228495" cy="369332"/>
          </a:xfrm>
          <a:prstGeom prst="rect">
            <a:avLst/>
          </a:prstGeom>
          <a:solidFill>
            <a:schemeClr val="accent2">
              <a:lumMod val="40000"/>
              <a:lumOff val="60000"/>
            </a:schemeClr>
          </a:solidFill>
        </p:spPr>
        <p:txBody>
          <a:bodyPr wrap="none" rtlCol="0">
            <a:spAutoFit/>
          </a:bodyPr>
          <a:lstStyle/>
          <a:p>
            <a:r>
              <a:rPr lang="en-GB" b="1" dirty="0" smtClean="0"/>
              <a:t>Community Cohesion</a:t>
            </a:r>
            <a:endParaRPr lang="en-GB" b="1" dirty="0"/>
          </a:p>
        </p:txBody>
      </p:sp>
      <p:sp>
        <p:nvSpPr>
          <p:cNvPr id="9" name="TextBox 8"/>
          <p:cNvSpPr txBox="1"/>
          <p:nvPr/>
        </p:nvSpPr>
        <p:spPr>
          <a:xfrm>
            <a:off x="3535639" y="1785884"/>
            <a:ext cx="2038122" cy="1200329"/>
          </a:xfrm>
          <a:prstGeom prst="rect">
            <a:avLst/>
          </a:prstGeom>
          <a:noFill/>
        </p:spPr>
        <p:txBody>
          <a:bodyPr wrap="none" rtlCol="0">
            <a:spAutoFit/>
          </a:bodyPr>
          <a:lstStyle/>
          <a:p>
            <a:r>
              <a:rPr lang="en-GB" dirty="0" smtClean="0"/>
              <a:t>Mothers &amp; Toddlers</a:t>
            </a:r>
          </a:p>
          <a:p>
            <a:r>
              <a:rPr lang="en-GB" dirty="0" smtClean="0"/>
              <a:t>Schools work</a:t>
            </a:r>
          </a:p>
          <a:p>
            <a:r>
              <a:rPr lang="en-GB" dirty="0" smtClean="0"/>
              <a:t>Fun days</a:t>
            </a:r>
          </a:p>
          <a:p>
            <a:r>
              <a:rPr lang="en-GB" dirty="0" smtClean="0"/>
              <a:t>Lunch Clubs etc.</a:t>
            </a:r>
            <a:endParaRPr lang="en-GB" dirty="0"/>
          </a:p>
        </p:txBody>
      </p:sp>
      <p:pic>
        <p:nvPicPr>
          <p:cNvPr id="39" name="Picture 2" descr="TKC Web Teaser - Barnabas Con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p:cNvSpPr/>
          <p:nvPr/>
        </p:nvSpPr>
        <p:spPr>
          <a:xfrm>
            <a:off x="127191" y="930483"/>
            <a:ext cx="2945746" cy="5656675"/>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p:cNvSpPr/>
          <p:nvPr/>
        </p:nvSpPr>
        <p:spPr>
          <a:xfrm>
            <a:off x="3275856" y="1196752"/>
            <a:ext cx="2664296" cy="181646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Freeform 46"/>
          <p:cNvSpPr/>
          <p:nvPr/>
        </p:nvSpPr>
        <p:spPr>
          <a:xfrm>
            <a:off x="3221834" y="1310828"/>
            <a:ext cx="5867736" cy="5359123"/>
          </a:xfrm>
          <a:custGeom>
            <a:avLst/>
            <a:gdLst>
              <a:gd name="connsiteX0" fmla="*/ 5236029 w 5867736"/>
              <a:gd name="connsiteY0" fmla="*/ 108857 h 5094515"/>
              <a:gd name="connsiteX1" fmla="*/ 5236029 w 5867736"/>
              <a:gd name="connsiteY1" fmla="*/ 108857 h 5094515"/>
              <a:gd name="connsiteX2" fmla="*/ 5040086 w 5867736"/>
              <a:gd name="connsiteY2" fmla="*/ 97972 h 5094515"/>
              <a:gd name="connsiteX3" fmla="*/ 4996543 w 5867736"/>
              <a:gd name="connsiteY3" fmla="*/ 87086 h 5094515"/>
              <a:gd name="connsiteX4" fmla="*/ 4855029 w 5867736"/>
              <a:gd name="connsiteY4" fmla="*/ 76200 h 5094515"/>
              <a:gd name="connsiteX5" fmla="*/ 4626429 w 5867736"/>
              <a:gd name="connsiteY5" fmla="*/ 54429 h 5094515"/>
              <a:gd name="connsiteX6" fmla="*/ 4528458 w 5867736"/>
              <a:gd name="connsiteY6" fmla="*/ 43543 h 5094515"/>
              <a:gd name="connsiteX7" fmla="*/ 4452258 w 5867736"/>
              <a:gd name="connsiteY7" fmla="*/ 32657 h 5094515"/>
              <a:gd name="connsiteX8" fmla="*/ 4288972 w 5867736"/>
              <a:gd name="connsiteY8" fmla="*/ 21772 h 5094515"/>
              <a:gd name="connsiteX9" fmla="*/ 4201886 w 5867736"/>
              <a:gd name="connsiteY9" fmla="*/ 21772 h 5094515"/>
              <a:gd name="connsiteX10" fmla="*/ 4169229 w 5867736"/>
              <a:gd name="connsiteY10" fmla="*/ 10886 h 5094515"/>
              <a:gd name="connsiteX11" fmla="*/ 4114800 w 5867736"/>
              <a:gd name="connsiteY11" fmla="*/ 0 h 5094515"/>
              <a:gd name="connsiteX12" fmla="*/ 3657600 w 5867736"/>
              <a:gd name="connsiteY12" fmla="*/ 10886 h 5094515"/>
              <a:gd name="connsiteX13" fmla="*/ 3494315 w 5867736"/>
              <a:gd name="connsiteY13" fmla="*/ 32657 h 5094515"/>
              <a:gd name="connsiteX14" fmla="*/ 3309258 w 5867736"/>
              <a:gd name="connsiteY14" fmla="*/ 43543 h 5094515"/>
              <a:gd name="connsiteX15" fmla="*/ 3156858 w 5867736"/>
              <a:gd name="connsiteY15" fmla="*/ 65315 h 5094515"/>
              <a:gd name="connsiteX16" fmla="*/ 3048000 w 5867736"/>
              <a:gd name="connsiteY16" fmla="*/ 97972 h 5094515"/>
              <a:gd name="connsiteX17" fmla="*/ 3015343 w 5867736"/>
              <a:gd name="connsiteY17" fmla="*/ 119743 h 5094515"/>
              <a:gd name="connsiteX18" fmla="*/ 2982686 w 5867736"/>
              <a:gd name="connsiteY18" fmla="*/ 152400 h 5094515"/>
              <a:gd name="connsiteX19" fmla="*/ 2939143 w 5867736"/>
              <a:gd name="connsiteY19" fmla="*/ 163286 h 5094515"/>
              <a:gd name="connsiteX20" fmla="*/ 2884715 w 5867736"/>
              <a:gd name="connsiteY20" fmla="*/ 206829 h 5094515"/>
              <a:gd name="connsiteX21" fmla="*/ 2862943 w 5867736"/>
              <a:gd name="connsiteY21" fmla="*/ 283029 h 5094515"/>
              <a:gd name="connsiteX22" fmla="*/ 2852058 w 5867736"/>
              <a:gd name="connsiteY22" fmla="*/ 359229 h 5094515"/>
              <a:gd name="connsiteX23" fmla="*/ 2841172 w 5867736"/>
              <a:gd name="connsiteY23" fmla="*/ 424543 h 5094515"/>
              <a:gd name="connsiteX24" fmla="*/ 2852058 w 5867736"/>
              <a:gd name="connsiteY24" fmla="*/ 587829 h 5094515"/>
              <a:gd name="connsiteX25" fmla="*/ 2873829 w 5867736"/>
              <a:gd name="connsiteY25" fmla="*/ 653143 h 5094515"/>
              <a:gd name="connsiteX26" fmla="*/ 2884715 w 5867736"/>
              <a:gd name="connsiteY26" fmla="*/ 925286 h 5094515"/>
              <a:gd name="connsiteX27" fmla="*/ 2895600 w 5867736"/>
              <a:gd name="connsiteY27" fmla="*/ 957943 h 5094515"/>
              <a:gd name="connsiteX28" fmla="*/ 2873829 w 5867736"/>
              <a:gd name="connsiteY28" fmla="*/ 1262743 h 5094515"/>
              <a:gd name="connsiteX29" fmla="*/ 2852058 w 5867736"/>
              <a:gd name="connsiteY29" fmla="*/ 1404257 h 5094515"/>
              <a:gd name="connsiteX30" fmla="*/ 2862943 w 5867736"/>
              <a:gd name="connsiteY30" fmla="*/ 1436915 h 5094515"/>
              <a:gd name="connsiteX31" fmla="*/ 2862943 w 5867736"/>
              <a:gd name="connsiteY31" fmla="*/ 1600200 h 5094515"/>
              <a:gd name="connsiteX32" fmla="*/ 2841172 w 5867736"/>
              <a:gd name="connsiteY32" fmla="*/ 1632857 h 5094515"/>
              <a:gd name="connsiteX33" fmla="*/ 2754086 w 5867736"/>
              <a:gd name="connsiteY33" fmla="*/ 1698172 h 5094515"/>
              <a:gd name="connsiteX34" fmla="*/ 2721429 w 5867736"/>
              <a:gd name="connsiteY34" fmla="*/ 1719943 h 5094515"/>
              <a:gd name="connsiteX35" fmla="*/ 2677886 w 5867736"/>
              <a:gd name="connsiteY35" fmla="*/ 1752600 h 5094515"/>
              <a:gd name="connsiteX36" fmla="*/ 2634343 w 5867736"/>
              <a:gd name="connsiteY36" fmla="*/ 1763486 h 5094515"/>
              <a:gd name="connsiteX37" fmla="*/ 2601686 w 5867736"/>
              <a:gd name="connsiteY37" fmla="*/ 1774372 h 5094515"/>
              <a:gd name="connsiteX38" fmla="*/ 2514600 w 5867736"/>
              <a:gd name="connsiteY38" fmla="*/ 1807029 h 5094515"/>
              <a:gd name="connsiteX39" fmla="*/ 2449286 w 5867736"/>
              <a:gd name="connsiteY39" fmla="*/ 1828800 h 5094515"/>
              <a:gd name="connsiteX40" fmla="*/ 2275115 w 5867736"/>
              <a:gd name="connsiteY40" fmla="*/ 1839686 h 5094515"/>
              <a:gd name="connsiteX41" fmla="*/ 2188029 w 5867736"/>
              <a:gd name="connsiteY41" fmla="*/ 1861457 h 5094515"/>
              <a:gd name="connsiteX42" fmla="*/ 2035629 w 5867736"/>
              <a:gd name="connsiteY42" fmla="*/ 1883229 h 5094515"/>
              <a:gd name="connsiteX43" fmla="*/ 1491343 w 5867736"/>
              <a:gd name="connsiteY43" fmla="*/ 1872343 h 5094515"/>
              <a:gd name="connsiteX44" fmla="*/ 1426029 w 5867736"/>
              <a:gd name="connsiteY44" fmla="*/ 1850572 h 5094515"/>
              <a:gd name="connsiteX45" fmla="*/ 1349829 w 5867736"/>
              <a:gd name="connsiteY45" fmla="*/ 1807029 h 5094515"/>
              <a:gd name="connsiteX46" fmla="*/ 1284515 w 5867736"/>
              <a:gd name="connsiteY46" fmla="*/ 1796143 h 5094515"/>
              <a:gd name="connsiteX47" fmla="*/ 947058 w 5867736"/>
              <a:gd name="connsiteY47" fmla="*/ 1817915 h 5094515"/>
              <a:gd name="connsiteX48" fmla="*/ 772886 w 5867736"/>
              <a:gd name="connsiteY48" fmla="*/ 1828800 h 5094515"/>
              <a:gd name="connsiteX49" fmla="*/ 718458 w 5867736"/>
              <a:gd name="connsiteY49" fmla="*/ 1839686 h 5094515"/>
              <a:gd name="connsiteX50" fmla="*/ 685800 w 5867736"/>
              <a:gd name="connsiteY50" fmla="*/ 1850572 h 5094515"/>
              <a:gd name="connsiteX51" fmla="*/ 598715 w 5867736"/>
              <a:gd name="connsiteY51" fmla="*/ 1861457 h 5094515"/>
              <a:gd name="connsiteX52" fmla="*/ 533400 w 5867736"/>
              <a:gd name="connsiteY52" fmla="*/ 1883229 h 5094515"/>
              <a:gd name="connsiteX53" fmla="*/ 315686 w 5867736"/>
              <a:gd name="connsiteY53" fmla="*/ 1905000 h 5094515"/>
              <a:gd name="connsiteX54" fmla="*/ 228600 w 5867736"/>
              <a:gd name="connsiteY54" fmla="*/ 1915886 h 5094515"/>
              <a:gd name="connsiteX55" fmla="*/ 195943 w 5867736"/>
              <a:gd name="connsiteY55" fmla="*/ 1926772 h 5094515"/>
              <a:gd name="connsiteX56" fmla="*/ 152400 w 5867736"/>
              <a:gd name="connsiteY56" fmla="*/ 2024743 h 5094515"/>
              <a:gd name="connsiteX57" fmla="*/ 130629 w 5867736"/>
              <a:gd name="connsiteY57" fmla="*/ 2068286 h 5094515"/>
              <a:gd name="connsiteX58" fmla="*/ 108858 w 5867736"/>
              <a:gd name="connsiteY58" fmla="*/ 2144486 h 5094515"/>
              <a:gd name="connsiteX59" fmla="*/ 97972 w 5867736"/>
              <a:gd name="connsiteY59" fmla="*/ 2275115 h 5094515"/>
              <a:gd name="connsiteX60" fmla="*/ 76200 w 5867736"/>
              <a:gd name="connsiteY60" fmla="*/ 2340429 h 5094515"/>
              <a:gd name="connsiteX61" fmla="*/ 65315 w 5867736"/>
              <a:gd name="connsiteY61" fmla="*/ 2383972 h 5094515"/>
              <a:gd name="connsiteX62" fmla="*/ 43543 w 5867736"/>
              <a:gd name="connsiteY62" fmla="*/ 2449286 h 5094515"/>
              <a:gd name="connsiteX63" fmla="*/ 32658 w 5867736"/>
              <a:gd name="connsiteY63" fmla="*/ 2481943 h 5094515"/>
              <a:gd name="connsiteX64" fmla="*/ 21772 w 5867736"/>
              <a:gd name="connsiteY64" fmla="*/ 2558143 h 5094515"/>
              <a:gd name="connsiteX65" fmla="*/ 0 w 5867736"/>
              <a:gd name="connsiteY65" fmla="*/ 2645229 h 5094515"/>
              <a:gd name="connsiteX66" fmla="*/ 10886 w 5867736"/>
              <a:gd name="connsiteY66" fmla="*/ 2873829 h 5094515"/>
              <a:gd name="connsiteX67" fmla="*/ 43543 w 5867736"/>
              <a:gd name="connsiteY67" fmla="*/ 2971800 h 5094515"/>
              <a:gd name="connsiteX68" fmla="*/ 54429 w 5867736"/>
              <a:gd name="connsiteY68" fmla="*/ 3015343 h 5094515"/>
              <a:gd name="connsiteX69" fmla="*/ 76200 w 5867736"/>
              <a:gd name="connsiteY69" fmla="*/ 3058886 h 5094515"/>
              <a:gd name="connsiteX70" fmla="*/ 87086 w 5867736"/>
              <a:gd name="connsiteY70" fmla="*/ 3091543 h 5094515"/>
              <a:gd name="connsiteX71" fmla="*/ 108858 w 5867736"/>
              <a:gd name="connsiteY71" fmla="*/ 3113315 h 5094515"/>
              <a:gd name="connsiteX72" fmla="*/ 130629 w 5867736"/>
              <a:gd name="connsiteY72" fmla="*/ 3156857 h 5094515"/>
              <a:gd name="connsiteX73" fmla="*/ 174172 w 5867736"/>
              <a:gd name="connsiteY73" fmla="*/ 3233057 h 5094515"/>
              <a:gd name="connsiteX74" fmla="*/ 195943 w 5867736"/>
              <a:gd name="connsiteY74" fmla="*/ 3309257 h 5094515"/>
              <a:gd name="connsiteX75" fmla="*/ 206829 w 5867736"/>
              <a:gd name="connsiteY75" fmla="*/ 3439886 h 5094515"/>
              <a:gd name="connsiteX76" fmla="*/ 228600 w 5867736"/>
              <a:gd name="connsiteY76" fmla="*/ 3483429 h 5094515"/>
              <a:gd name="connsiteX77" fmla="*/ 293915 w 5867736"/>
              <a:gd name="connsiteY77" fmla="*/ 3570515 h 5094515"/>
              <a:gd name="connsiteX78" fmla="*/ 315686 w 5867736"/>
              <a:gd name="connsiteY78" fmla="*/ 3668486 h 5094515"/>
              <a:gd name="connsiteX79" fmla="*/ 326572 w 5867736"/>
              <a:gd name="connsiteY79" fmla="*/ 3755572 h 5094515"/>
              <a:gd name="connsiteX80" fmla="*/ 337458 w 5867736"/>
              <a:gd name="connsiteY80" fmla="*/ 3788229 h 5094515"/>
              <a:gd name="connsiteX81" fmla="*/ 381000 w 5867736"/>
              <a:gd name="connsiteY81" fmla="*/ 3831772 h 5094515"/>
              <a:gd name="connsiteX82" fmla="*/ 402772 w 5867736"/>
              <a:gd name="connsiteY82" fmla="*/ 3886200 h 5094515"/>
              <a:gd name="connsiteX83" fmla="*/ 413658 w 5867736"/>
              <a:gd name="connsiteY83" fmla="*/ 3918857 h 5094515"/>
              <a:gd name="connsiteX84" fmla="*/ 435429 w 5867736"/>
              <a:gd name="connsiteY84" fmla="*/ 3951515 h 5094515"/>
              <a:gd name="connsiteX85" fmla="*/ 446315 w 5867736"/>
              <a:gd name="connsiteY85" fmla="*/ 3984172 h 5094515"/>
              <a:gd name="connsiteX86" fmla="*/ 489858 w 5867736"/>
              <a:gd name="connsiteY86" fmla="*/ 4038600 h 5094515"/>
              <a:gd name="connsiteX87" fmla="*/ 533400 w 5867736"/>
              <a:gd name="connsiteY87" fmla="*/ 4093029 h 5094515"/>
              <a:gd name="connsiteX88" fmla="*/ 555172 w 5867736"/>
              <a:gd name="connsiteY88" fmla="*/ 4136572 h 5094515"/>
              <a:gd name="connsiteX89" fmla="*/ 598715 w 5867736"/>
              <a:gd name="connsiteY89" fmla="*/ 4158343 h 5094515"/>
              <a:gd name="connsiteX90" fmla="*/ 653143 w 5867736"/>
              <a:gd name="connsiteY90" fmla="*/ 4201886 h 5094515"/>
              <a:gd name="connsiteX91" fmla="*/ 707572 w 5867736"/>
              <a:gd name="connsiteY91" fmla="*/ 4234543 h 5094515"/>
              <a:gd name="connsiteX92" fmla="*/ 794658 w 5867736"/>
              <a:gd name="connsiteY92" fmla="*/ 4299857 h 5094515"/>
              <a:gd name="connsiteX93" fmla="*/ 870858 w 5867736"/>
              <a:gd name="connsiteY93" fmla="*/ 4343400 h 5094515"/>
              <a:gd name="connsiteX94" fmla="*/ 892629 w 5867736"/>
              <a:gd name="connsiteY94" fmla="*/ 4365172 h 5094515"/>
              <a:gd name="connsiteX95" fmla="*/ 947058 w 5867736"/>
              <a:gd name="connsiteY95" fmla="*/ 4376057 h 5094515"/>
              <a:gd name="connsiteX96" fmla="*/ 979715 w 5867736"/>
              <a:gd name="connsiteY96" fmla="*/ 4386943 h 5094515"/>
              <a:gd name="connsiteX97" fmla="*/ 1110343 w 5867736"/>
              <a:gd name="connsiteY97" fmla="*/ 4441372 h 5094515"/>
              <a:gd name="connsiteX98" fmla="*/ 1197429 w 5867736"/>
              <a:gd name="connsiteY98" fmla="*/ 4484915 h 5094515"/>
              <a:gd name="connsiteX99" fmla="*/ 1284515 w 5867736"/>
              <a:gd name="connsiteY99" fmla="*/ 4539343 h 5094515"/>
              <a:gd name="connsiteX100" fmla="*/ 1317172 w 5867736"/>
              <a:gd name="connsiteY100" fmla="*/ 4561115 h 5094515"/>
              <a:gd name="connsiteX101" fmla="*/ 1382486 w 5867736"/>
              <a:gd name="connsiteY101" fmla="*/ 4615543 h 5094515"/>
              <a:gd name="connsiteX102" fmla="*/ 1469572 w 5867736"/>
              <a:gd name="connsiteY102" fmla="*/ 4626429 h 5094515"/>
              <a:gd name="connsiteX103" fmla="*/ 1513115 w 5867736"/>
              <a:gd name="connsiteY103" fmla="*/ 4637315 h 5094515"/>
              <a:gd name="connsiteX104" fmla="*/ 1589315 w 5867736"/>
              <a:gd name="connsiteY104" fmla="*/ 4648200 h 5094515"/>
              <a:gd name="connsiteX105" fmla="*/ 1687286 w 5867736"/>
              <a:gd name="connsiteY105" fmla="*/ 4669972 h 5094515"/>
              <a:gd name="connsiteX106" fmla="*/ 1807029 w 5867736"/>
              <a:gd name="connsiteY106" fmla="*/ 4702629 h 5094515"/>
              <a:gd name="connsiteX107" fmla="*/ 1872343 w 5867736"/>
              <a:gd name="connsiteY107" fmla="*/ 4713515 h 5094515"/>
              <a:gd name="connsiteX108" fmla="*/ 2035629 w 5867736"/>
              <a:gd name="connsiteY108" fmla="*/ 4778829 h 5094515"/>
              <a:gd name="connsiteX109" fmla="*/ 2079172 w 5867736"/>
              <a:gd name="connsiteY109" fmla="*/ 4800600 h 5094515"/>
              <a:gd name="connsiteX110" fmla="*/ 2111829 w 5867736"/>
              <a:gd name="connsiteY110" fmla="*/ 4811486 h 5094515"/>
              <a:gd name="connsiteX111" fmla="*/ 2209800 w 5867736"/>
              <a:gd name="connsiteY111" fmla="*/ 4844143 h 5094515"/>
              <a:gd name="connsiteX112" fmla="*/ 2362200 w 5867736"/>
              <a:gd name="connsiteY112" fmla="*/ 4887686 h 5094515"/>
              <a:gd name="connsiteX113" fmla="*/ 2514600 w 5867736"/>
              <a:gd name="connsiteY113" fmla="*/ 4898572 h 5094515"/>
              <a:gd name="connsiteX114" fmla="*/ 2623458 w 5867736"/>
              <a:gd name="connsiteY114" fmla="*/ 4920343 h 5094515"/>
              <a:gd name="connsiteX115" fmla="*/ 2754086 w 5867736"/>
              <a:gd name="connsiteY115" fmla="*/ 4931229 h 5094515"/>
              <a:gd name="connsiteX116" fmla="*/ 2819400 w 5867736"/>
              <a:gd name="connsiteY116" fmla="*/ 4953000 h 5094515"/>
              <a:gd name="connsiteX117" fmla="*/ 2939143 w 5867736"/>
              <a:gd name="connsiteY117" fmla="*/ 4963886 h 5094515"/>
              <a:gd name="connsiteX118" fmla="*/ 3048000 w 5867736"/>
              <a:gd name="connsiteY118" fmla="*/ 4985657 h 5094515"/>
              <a:gd name="connsiteX119" fmla="*/ 3124200 w 5867736"/>
              <a:gd name="connsiteY119" fmla="*/ 5007429 h 5094515"/>
              <a:gd name="connsiteX120" fmla="*/ 3156858 w 5867736"/>
              <a:gd name="connsiteY120" fmla="*/ 5018315 h 5094515"/>
              <a:gd name="connsiteX121" fmla="*/ 3211286 w 5867736"/>
              <a:gd name="connsiteY121" fmla="*/ 5029200 h 5094515"/>
              <a:gd name="connsiteX122" fmla="*/ 3287486 w 5867736"/>
              <a:gd name="connsiteY122" fmla="*/ 5050972 h 5094515"/>
              <a:gd name="connsiteX123" fmla="*/ 3548743 w 5867736"/>
              <a:gd name="connsiteY123" fmla="*/ 5072743 h 5094515"/>
              <a:gd name="connsiteX124" fmla="*/ 4016829 w 5867736"/>
              <a:gd name="connsiteY124" fmla="*/ 5094515 h 5094515"/>
              <a:gd name="connsiteX125" fmla="*/ 4332515 w 5867736"/>
              <a:gd name="connsiteY125" fmla="*/ 5061857 h 5094515"/>
              <a:gd name="connsiteX126" fmla="*/ 4680858 w 5867736"/>
              <a:gd name="connsiteY126" fmla="*/ 5018315 h 5094515"/>
              <a:gd name="connsiteX127" fmla="*/ 4713515 w 5867736"/>
              <a:gd name="connsiteY127" fmla="*/ 5007429 h 5094515"/>
              <a:gd name="connsiteX128" fmla="*/ 4789715 w 5867736"/>
              <a:gd name="connsiteY128" fmla="*/ 4942115 h 5094515"/>
              <a:gd name="connsiteX129" fmla="*/ 4844143 w 5867736"/>
              <a:gd name="connsiteY129" fmla="*/ 4898572 h 5094515"/>
              <a:gd name="connsiteX130" fmla="*/ 4931229 w 5867736"/>
              <a:gd name="connsiteY130" fmla="*/ 4833257 h 5094515"/>
              <a:gd name="connsiteX131" fmla="*/ 4942115 w 5867736"/>
              <a:gd name="connsiteY131" fmla="*/ 4800600 h 5094515"/>
              <a:gd name="connsiteX132" fmla="*/ 4985658 w 5867736"/>
              <a:gd name="connsiteY132" fmla="*/ 4691743 h 5094515"/>
              <a:gd name="connsiteX133" fmla="*/ 4996543 w 5867736"/>
              <a:gd name="connsiteY133" fmla="*/ 4626429 h 5094515"/>
              <a:gd name="connsiteX134" fmla="*/ 5040086 w 5867736"/>
              <a:gd name="connsiteY134" fmla="*/ 4550229 h 5094515"/>
              <a:gd name="connsiteX135" fmla="*/ 5061858 w 5867736"/>
              <a:gd name="connsiteY135" fmla="*/ 4506686 h 5094515"/>
              <a:gd name="connsiteX136" fmla="*/ 5116286 w 5867736"/>
              <a:gd name="connsiteY136" fmla="*/ 4430486 h 5094515"/>
              <a:gd name="connsiteX137" fmla="*/ 5127172 w 5867736"/>
              <a:gd name="connsiteY137" fmla="*/ 4397829 h 5094515"/>
              <a:gd name="connsiteX138" fmla="*/ 5246915 w 5867736"/>
              <a:gd name="connsiteY138" fmla="*/ 4191000 h 5094515"/>
              <a:gd name="connsiteX139" fmla="*/ 5301343 w 5867736"/>
              <a:gd name="connsiteY139" fmla="*/ 4103915 h 5094515"/>
              <a:gd name="connsiteX140" fmla="*/ 5388429 w 5867736"/>
              <a:gd name="connsiteY140" fmla="*/ 3962400 h 5094515"/>
              <a:gd name="connsiteX141" fmla="*/ 5431972 w 5867736"/>
              <a:gd name="connsiteY141" fmla="*/ 3907972 h 5094515"/>
              <a:gd name="connsiteX142" fmla="*/ 5464629 w 5867736"/>
              <a:gd name="connsiteY142" fmla="*/ 3853543 h 5094515"/>
              <a:gd name="connsiteX143" fmla="*/ 5519058 w 5867736"/>
              <a:gd name="connsiteY143" fmla="*/ 3733800 h 5094515"/>
              <a:gd name="connsiteX144" fmla="*/ 5540829 w 5867736"/>
              <a:gd name="connsiteY144" fmla="*/ 3657600 h 5094515"/>
              <a:gd name="connsiteX145" fmla="*/ 5562600 w 5867736"/>
              <a:gd name="connsiteY145" fmla="*/ 3559629 h 5094515"/>
              <a:gd name="connsiteX146" fmla="*/ 5595258 w 5867736"/>
              <a:gd name="connsiteY146" fmla="*/ 3472543 h 5094515"/>
              <a:gd name="connsiteX147" fmla="*/ 5606143 w 5867736"/>
              <a:gd name="connsiteY147" fmla="*/ 3418115 h 5094515"/>
              <a:gd name="connsiteX148" fmla="*/ 5627915 w 5867736"/>
              <a:gd name="connsiteY148" fmla="*/ 3363686 h 5094515"/>
              <a:gd name="connsiteX149" fmla="*/ 5693229 w 5867736"/>
              <a:gd name="connsiteY149" fmla="*/ 3113315 h 5094515"/>
              <a:gd name="connsiteX150" fmla="*/ 5725886 w 5867736"/>
              <a:gd name="connsiteY150" fmla="*/ 2993572 h 5094515"/>
              <a:gd name="connsiteX151" fmla="*/ 5769429 w 5867736"/>
              <a:gd name="connsiteY151" fmla="*/ 2775857 h 5094515"/>
              <a:gd name="connsiteX152" fmla="*/ 5856515 w 5867736"/>
              <a:gd name="connsiteY152" fmla="*/ 2503715 h 5094515"/>
              <a:gd name="connsiteX153" fmla="*/ 5867400 w 5867736"/>
              <a:gd name="connsiteY153" fmla="*/ 2329543 h 5094515"/>
              <a:gd name="connsiteX154" fmla="*/ 5823858 w 5867736"/>
              <a:gd name="connsiteY154" fmla="*/ 2166257 h 5094515"/>
              <a:gd name="connsiteX155" fmla="*/ 5791200 w 5867736"/>
              <a:gd name="connsiteY155" fmla="*/ 2057400 h 5094515"/>
              <a:gd name="connsiteX156" fmla="*/ 5758543 w 5867736"/>
              <a:gd name="connsiteY156" fmla="*/ 1687286 h 5094515"/>
              <a:gd name="connsiteX157" fmla="*/ 5747658 w 5867736"/>
              <a:gd name="connsiteY157" fmla="*/ 1415143 h 5094515"/>
              <a:gd name="connsiteX158" fmla="*/ 5769429 w 5867736"/>
              <a:gd name="connsiteY158" fmla="*/ 1349829 h 5094515"/>
              <a:gd name="connsiteX159" fmla="*/ 5802086 w 5867736"/>
              <a:gd name="connsiteY159" fmla="*/ 1382486 h 5094515"/>
              <a:gd name="connsiteX160" fmla="*/ 5758543 w 5867736"/>
              <a:gd name="connsiteY160" fmla="*/ 1393372 h 5094515"/>
              <a:gd name="connsiteX161" fmla="*/ 5704115 w 5867736"/>
              <a:gd name="connsiteY161" fmla="*/ 1382486 h 5094515"/>
              <a:gd name="connsiteX162" fmla="*/ 5693229 w 5867736"/>
              <a:gd name="connsiteY162" fmla="*/ 1110343 h 5094515"/>
              <a:gd name="connsiteX163" fmla="*/ 5682343 w 5867736"/>
              <a:gd name="connsiteY163" fmla="*/ 1066800 h 5094515"/>
              <a:gd name="connsiteX164" fmla="*/ 5649686 w 5867736"/>
              <a:gd name="connsiteY164" fmla="*/ 1045029 h 5094515"/>
              <a:gd name="connsiteX165" fmla="*/ 5617029 w 5867736"/>
              <a:gd name="connsiteY165" fmla="*/ 979715 h 5094515"/>
              <a:gd name="connsiteX166" fmla="*/ 5573486 w 5867736"/>
              <a:gd name="connsiteY166" fmla="*/ 838200 h 5094515"/>
              <a:gd name="connsiteX167" fmla="*/ 5584372 w 5867736"/>
              <a:gd name="connsiteY167" fmla="*/ 642257 h 5094515"/>
              <a:gd name="connsiteX168" fmla="*/ 5584372 w 5867736"/>
              <a:gd name="connsiteY168" fmla="*/ 457200 h 5094515"/>
              <a:gd name="connsiteX169" fmla="*/ 5562600 w 5867736"/>
              <a:gd name="connsiteY169" fmla="*/ 435429 h 5094515"/>
              <a:gd name="connsiteX170" fmla="*/ 5540829 w 5867736"/>
              <a:gd name="connsiteY170" fmla="*/ 402772 h 5094515"/>
              <a:gd name="connsiteX171" fmla="*/ 5497286 w 5867736"/>
              <a:gd name="connsiteY171" fmla="*/ 283029 h 5094515"/>
              <a:gd name="connsiteX172" fmla="*/ 5464629 w 5867736"/>
              <a:gd name="connsiteY172" fmla="*/ 261257 h 5094515"/>
              <a:gd name="connsiteX173" fmla="*/ 5442858 w 5867736"/>
              <a:gd name="connsiteY173" fmla="*/ 217715 h 5094515"/>
              <a:gd name="connsiteX174" fmla="*/ 5344886 w 5867736"/>
              <a:gd name="connsiteY174" fmla="*/ 163286 h 5094515"/>
              <a:gd name="connsiteX175" fmla="*/ 5246915 w 5867736"/>
              <a:gd name="connsiteY175" fmla="*/ 152400 h 5094515"/>
              <a:gd name="connsiteX176" fmla="*/ 5236029 w 5867736"/>
              <a:gd name="connsiteY176" fmla="*/ 108857 h 509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5867736" h="5094515">
                <a:moveTo>
                  <a:pt x="5236029" y="108857"/>
                </a:moveTo>
                <a:lnTo>
                  <a:pt x="5236029" y="108857"/>
                </a:lnTo>
                <a:cubicBezTo>
                  <a:pt x="5170715" y="105229"/>
                  <a:pt x="5105232" y="103894"/>
                  <a:pt x="5040086" y="97972"/>
                </a:cubicBezTo>
                <a:cubicBezTo>
                  <a:pt x="5025186" y="96618"/>
                  <a:pt x="5011402" y="88834"/>
                  <a:pt x="4996543" y="87086"/>
                </a:cubicBezTo>
                <a:cubicBezTo>
                  <a:pt x="4949556" y="81558"/>
                  <a:pt x="4902200" y="79829"/>
                  <a:pt x="4855029" y="76200"/>
                </a:cubicBezTo>
                <a:cubicBezTo>
                  <a:pt x="4734622" y="52120"/>
                  <a:pt x="4847164" y="72088"/>
                  <a:pt x="4626429" y="54429"/>
                </a:cubicBezTo>
                <a:cubicBezTo>
                  <a:pt x="4593676" y="51809"/>
                  <a:pt x="4561062" y="47619"/>
                  <a:pt x="4528458" y="43543"/>
                </a:cubicBezTo>
                <a:cubicBezTo>
                  <a:pt x="4502998" y="40360"/>
                  <a:pt x="4477811" y="34980"/>
                  <a:pt x="4452258" y="32657"/>
                </a:cubicBezTo>
                <a:cubicBezTo>
                  <a:pt x="4397933" y="27718"/>
                  <a:pt x="4343401" y="25400"/>
                  <a:pt x="4288972" y="21772"/>
                </a:cubicBezTo>
                <a:cubicBezTo>
                  <a:pt x="4214323" y="-3112"/>
                  <a:pt x="4306975" y="21772"/>
                  <a:pt x="4201886" y="21772"/>
                </a:cubicBezTo>
                <a:cubicBezTo>
                  <a:pt x="4190411" y="21772"/>
                  <a:pt x="4180361" y="13669"/>
                  <a:pt x="4169229" y="10886"/>
                </a:cubicBezTo>
                <a:cubicBezTo>
                  <a:pt x="4151279" y="6398"/>
                  <a:pt x="4132943" y="3629"/>
                  <a:pt x="4114800" y="0"/>
                </a:cubicBezTo>
                <a:lnTo>
                  <a:pt x="3657600" y="10886"/>
                </a:lnTo>
                <a:cubicBezTo>
                  <a:pt x="3309956" y="24257"/>
                  <a:pt x="3696313" y="14294"/>
                  <a:pt x="3494315" y="32657"/>
                </a:cubicBezTo>
                <a:cubicBezTo>
                  <a:pt x="3432776" y="38251"/>
                  <a:pt x="3370868" y="38804"/>
                  <a:pt x="3309258" y="43543"/>
                </a:cubicBezTo>
                <a:cubicBezTo>
                  <a:pt x="3243802" y="48578"/>
                  <a:pt x="3214843" y="52430"/>
                  <a:pt x="3156858" y="65315"/>
                </a:cubicBezTo>
                <a:cubicBezTo>
                  <a:pt x="3134035" y="70387"/>
                  <a:pt x="3061573" y="88924"/>
                  <a:pt x="3048000" y="97972"/>
                </a:cubicBezTo>
                <a:cubicBezTo>
                  <a:pt x="3037114" y="105229"/>
                  <a:pt x="3025394" y="111368"/>
                  <a:pt x="3015343" y="119743"/>
                </a:cubicBezTo>
                <a:cubicBezTo>
                  <a:pt x="3003516" y="129598"/>
                  <a:pt x="2996052" y="144762"/>
                  <a:pt x="2982686" y="152400"/>
                </a:cubicBezTo>
                <a:cubicBezTo>
                  <a:pt x="2969696" y="159823"/>
                  <a:pt x="2953657" y="159657"/>
                  <a:pt x="2939143" y="163286"/>
                </a:cubicBezTo>
                <a:cubicBezTo>
                  <a:pt x="2924308" y="173176"/>
                  <a:pt x="2895057" y="189592"/>
                  <a:pt x="2884715" y="206829"/>
                </a:cubicBezTo>
                <a:cubicBezTo>
                  <a:pt x="2878632" y="216967"/>
                  <a:pt x="2864181" y="276221"/>
                  <a:pt x="2862943" y="283029"/>
                </a:cubicBezTo>
                <a:cubicBezTo>
                  <a:pt x="2858353" y="308273"/>
                  <a:pt x="2855959" y="333870"/>
                  <a:pt x="2852058" y="359229"/>
                </a:cubicBezTo>
                <a:cubicBezTo>
                  <a:pt x="2848702" y="381044"/>
                  <a:pt x="2844801" y="402772"/>
                  <a:pt x="2841172" y="424543"/>
                </a:cubicBezTo>
                <a:cubicBezTo>
                  <a:pt x="2844801" y="478972"/>
                  <a:pt x="2844344" y="533828"/>
                  <a:pt x="2852058" y="587829"/>
                </a:cubicBezTo>
                <a:cubicBezTo>
                  <a:pt x="2855303" y="610547"/>
                  <a:pt x="2873829" y="653143"/>
                  <a:pt x="2873829" y="653143"/>
                </a:cubicBezTo>
                <a:cubicBezTo>
                  <a:pt x="2877458" y="743857"/>
                  <a:pt x="2878247" y="834730"/>
                  <a:pt x="2884715" y="925286"/>
                </a:cubicBezTo>
                <a:cubicBezTo>
                  <a:pt x="2885533" y="936731"/>
                  <a:pt x="2895970" y="946475"/>
                  <a:pt x="2895600" y="957943"/>
                </a:cubicBezTo>
                <a:cubicBezTo>
                  <a:pt x="2892316" y="1059749"/>
                  <a:pt x="2888234" y="1161908"/>
                  <a:pt x="2873829" y="1262743"/>
                </a:cubicBezTo>
                <a:cubicBezTo>
                  <a:pt x="2859822" y="1360793"/>
                  <a:pt x="2867161" y="1313634"/>
                  <a:pt x="2852058" y="1404257"/>
                </a:cubicBezTo>
                <a:cubicBezTo>
                  <a:pt x="2855686" y="1415143"/>
                  <a:pt x="2860454" y="1425713"/>
                  <a:pt x="2862943" y="1436915"/>
                </a:cubicBezTo>
                <a:cubicBezTo>
                  <a:pt x="2876841" y="1499455"/>
                  <a:pt x="2879825" y="1532671"/>
                  <a:pt x="2862943" y="1600200"/>
                </a:cubicBezTo>
                <a:cubicBezTo>
                  <a:pt x="2859770" y="1612892"/>
                  <a:pt x="2849345" y="1622641"/>
                  <a:pt x="2841172" y="1632857"/>
                </a:cubicBezTo>
                <a:cubicBezTo>
                  <a:pt x="2818159" y="1661624"/>
                  <a:pt x="2783934" y="1678273"/>
                  <a:pt x="2754086" y="1698172"/>
                </a:cubicBezTo>
                <a:cubicBezTo>
                  <a:pt x="2743200" y="1705429"/>
                  <a:pt x="2731895" y="1712093"/>
                  <a:pt x="2721429" y="1719943"/>
                </a:cubicBezTo>
                <a:cubicBezTo>
                  <a:pt x="2706915" y="1730829"/>
                  <a:pt x="2694113" y="1744486"/>
                  <a:pt x="2677886" y="1752600"/>
                </a:cubicBezTo>
                <a:cubicBezTo>
                  <a:pt x="2664504" y="1759291"/>
                  <a:pt x="2648728" y="1759376"/>
                  <a:pt x="2634343" y="1763486"/>
                </a:cubicBezTo>
                <a:cubicBezTo>
                  <a:pt x="2623310" y="1766638"/>
                  <a:pt x="2611949" y="1769240"/>
                  <a:pt x="2601686" y="1774372"/>
                </a:cubicBezTo>
                <a:cubicBezTo>
                  <a:pt x="2503181" y="1823624"/>
                  <a:pt x="2653210" y="1769226"/>
                  <a:pt x="2514600" y="1807029"/>
                </a:cubicBezTo>
                <a:cubicBezTo>
                  <a:pt x="2492460" y="1813067"/>
                  <a:pt x="2472190" y="1827368"/>
                  <a:pt x="2449286" y="1828800"/>
                </a:cubicBezTo>
                <a:lnTo>
                  <a:pt x="2275115" y="1839686"/>
                </a:lnTo>
                <a:cubicBezTo>
                  <a:pt x="2246086" y="1846943"/>
                  <a:pt x="2217768" y="1858153"/>
                  <a:pt x="2188029" y="1861457"/>
                </a:cubicBezTo>
                <a:cubicBezTo>
                  <a:pt x="2071669" y="1874386"/>
                  <a:pt x="2122278" y="1865899"/>
                  <a:pt x="2035629" y="1883229"/>
                </a:cubicBezTo>
                <a:cubicBezTo>
                  <a:pt x="1854200" y="1879600"/>
                  <a:pt x="1672548" y="1882050"/>
                  <a:pt x="1491343" y="1872343"/>
                </a:cubicBezTo>
                <a:cubicBezTo>
                  <a:pt x="1468427" y="1871115"/>
                  <a:pt x="1426029" y="1850572"/>
                  <a:pt x="1426029" y="1850572"/>
                </a:cubicBezTo>
                <a:cubicBezTo>
                  <a:pt x="1404162" y="1835994"/>
                  <a:pt x="1374944" y="1814563"/>
                  <a:pt x="1349829" y="1807029"/>
                </a:cubicBezTo>
                <a:cubicBezTo>
                  <a:pt x="1328688" y="1800687"/>
                  <a:pt x="1306286" y="1799772"/>
                  <a:pt x="1284515" y="1796143"/>
                </a:cubicBezTo>
                <a:cubicBezTo>
                  <a:pt x="1104176" y="1818686"/>
                  <a:pt x="1256244" y="1802060"/>
                  <a:pt x="947058" y="1817915"/>
                </a:cubicBezTo>
                <a:cubicBezTo>
                  <a:pt x="888964" y="1820894"/>
                  <a:pt x="830943" y="1825172"/>
                  <a:pt x="772886" y="1828800"/>
                </a:cubicBezTo>
                <a:cubicBezTo>
                  <a:pt x="754743" y="1832429"/>
                  <a:pt x="736408" y="1835199"/>
                  <a:pt x="718458" y="1839686"/>
                </a:cubicBezTo>
                <a:cubicBezTo>
                  <a:pt x="707326" y="1842469"/>
                  <a:pt x="697090" y="1848519"/>
                  <a:pt x="685800" y="1850572"/>
                </a:cubicBezTo>
                <a:cubicBezTo>
                  <a:pt x="657018" y="1855805"/>
                  <a:pt x="627743" y="1857829"/>
                  <a:pt x="598715" y="1861457"/>
                </a:cubicBezTo>
                <a:lnTo>
                  <a:pt x="533400" y="1883229"/>
                </a:lnTo>
                <a:cubicBezTo>
                  <a:pt x="442121" y="1913656"/>
                  <a:pt x="512204" y="1893441"/>
                  <a:pt x="315686" y="1905000"/>
                </a:cubicBezTo>
                <a:cubicBezTo>
                  <a:pt x="286657" y="1908629"/>
                  <a:pt x="257383" y="1910653"/>
                  <a:pt x="228600" y="1915886"/>
                </a:cubicBezTo>
                <a:cubicBezTo>
                  <a:pt x="217311" y="1917939"/>
                  <a:pt x="204057" y="1918658"/>
                  <a:pt x="195943" y="1926772"/>
                </a:cubicBezTo>
                <a:cubicBezTo>
                  <a:pt x="185227" y="1937489"/>
                  <a:pt x="156365" y="2015822"/>
                  <a:pt x="152400" y="2024743"/>
                </a:cubicBezTo>
                <a:cubicBezTo>
                  <a:pt x="145809" y="2039572"/>
                  <a:pt x="137021" y="2053371"/>
                  <a:pt x="130629" y="2068286"/>
                </a:cubicBezTo>
                <a:cubicBezTo>
                  <a:pt x="121257" y="2090155"/>
                  <a:pt x="114383" y="2122383"/>
                  <a:pt x="108858" y="2144486"/>
                </a:cubicBezTo>
                <a:cubicBezTo>
                  <a:pt x="105229" y="2188029"/>
                  <a:pt x="105155" y="2232016"/>
                  <a:pt x="97972" y="2275115"/>
                </a:cubicBezTo>
                <a:cubicBezTo>
                  <a:pt x="94199" y="2297752"/>
                  <a:pt x="81766" y="2318165"/>
                  <a:pt x="76200" y="2340429"/>
                </a:cubicBezTo>
                <a:cubicBezTo>
                  <a:pt x="72572" y="2354943"/>
                  <a:pt x="69614" y="2369642"/>
                  <a:pt x="65315" y="2383972"/>
                </a:cubicBezTo>
                <a:cubicBezTo>
                  <a:pt x="58721" y="2405953"/>
                  <a:pt x="50800" y="2427515"/>
                  <a:pt x="43543" y="2449286"/>
                </a:cubicBezTo>
                <a:lnTo>
                  <a:pt x="32658" y="2481943"/>
                </a:lnTo>
                <a:cubicBezTo>
                  <a:pt x="29029" y="2507343"/>
                  <a:pt x="26804" y="2532983"/>
                  <a:pt x="21772" y="2558143"/>
                </a:cubicBezTo>
                <a:cubicBezTo>
                  <a:pt x="15904" y="2587484"/>
                  <a:pt x="0" y="2645229"/>
                  <a:pt x="0" y="2645229"/>
                </a:cubicBezTo>
                <a:cubicBezTo>
                  <a:pt x="3629" y="2721429"/>
                  <a:pt x="4802" y="2797786"/>
                  <a:pt x="10886" y="2873829"/>
                </a:cubicBezTo>
                <a:cubicBezTo>
                  <a:pt x="13632" y="2908152"/>
                  <a:pt x="33037" y="2940282"/>
                  <a:pt x="43543" y="2971800"/>
                </a:cubicBezTo>
                <a:cubicBezTo>
                  <a:pt x="48274" y="2985993"/>
                  <a:pt x="49176" y="3001335"/>
                  <a:pt x="54429" y="3015343"/>
                </a:cubicBezTo>
                <a:cubicBezTo>
                  <a:pt x="60127" y="3030537"/>
                  <a:pt x="69808" y="3043971"/>
                  <a:pt x="76200" y="3058886"/>
                </a:cubicBezTo>
                <a:cubicBezTo>
                  <a:pt x="80720" y="3069433"/>
                  <a:pt x="81182" y="3081704"/>
                  <a:pt x="87086" y="3091543"/>
                </a:cubicBezTo>
                <a:cubicBezTo>
                  <a:pt x="92367" y="3100344"/>
                  <a:pt x="103165" y="3104775"/>
                  <a:pt x="108858" y="3113315"/>
                </a:cubicBezTo>
                <a:cubicBezTo>
                  <a:pt x="117859" y="3126817"/>
                  <a:pt x="122578" y="3142768"/>
                  <a:pt x="130629" y="3156857"/>
                </a:cubicBezTo>
                <a:cubicBezTo>
                  <a:pt x="161860" y="3211512"/>
                  <a:pt x="145980" y="3167277"/>
                  <a:pt x="174172" y="3233057"/>
                </a:cubicBezTo>
                <a:cubicBezTo>
                  <a:pt x="183543" y="3254921"/>
                  <a:pt x="190419" y="3287160"/>
                  <a:pt x="195943" y="3309257"/>
                </a:cubicBezTo>
                <a:cubicBezTo>
                  <a:pt x="199572" y="3352800"/>
                  <a:pt x="198777" y="3396940"/>
                  <a:pt x="206829" y="3439886"/>
                </a:cubicBezTo>
                <a:cubicBezTo>
                  <a:pt x="209820" y="3455836"/>
                  <a:pt x="220549" y="3469340"/>
                  <a:pt x="228600" y="3483429"/>
                </a:cubicBezTo>
                <a:cubicBezTo>
                  <a:pt x="245927" y="3513751"/>
                  <a:pt x="272982" y="3544348"/>
                  <a:pt x="293915" y="3570515"/>
                </a:cubicBezTo>
                <a:cubicBezTo>
                  <a:pt x="302582" y="3605184"/>
                  <a:pt x="310159" y="3632560"/>
                  <a:pt x="315686" y="3668486"/>
                </a:cubicBezTo>
                <a:cubicBezTo>
                  <a:pt x="320134" y="3697400"/>
                  <a:pt x="321339" y="3726789"/>
                  <a:pt x="326572" y="3755572"/>
                </a:cubicBezTo>
                <a:cubicBezTo>
                  <a:pt x="328625" y="3766861"/>
                  <a:pt x="330789" y="3778892"/>
                  <a:pt x="337458" y="3788229"/>
                </a:cubicBezTo>
                <a:cubicBezTo>
                  <a:pt x="349388" y="3804932"/>
                  <a:pt x="366486" y="3817258"/>
                  <a:pt x="381000" y="3831772"/>
                </a:cubicBezTo>
                <a:cubicBezTo>
                  <a:pt x="388257" y="3849915"/>
                  <a:pt x="395911" y="3867904"/>
                  <a:pt x="402772" y="3886200"/>
                </a:cubicBezTo>
                <a:cubicBezTo>
                  <a:pt x="406801" y="3896944"/>
                  <a:pt x="408526" y="3908594"/>
                  <a:pt x="413658" y="3918857"/>
                </a:cubicBezTo>
                <a:cubicBezTo>
                  <a:pt x="419509" y="3930559"/>
                  <a:pt x="429578" y="3939813"/>
                  <a:pt x="435429" y="3951515"/>
                </a:cubicBezTo>
                <a:cubicBezTo>
                  <a:pt x="440561" y="3961778"/>
                  <a:pt x="441183" y="3973909"/>
                  <a:pt x="446315" y="3984172"/>
                </a:cubicBezTo>
                <a:cubicBezTo>
                  <a:pt x="465213" y="4021968"/>
                  <a:pt x="465555" y="4010246"/>
                  <a:pt x="489858" y="4038600"/>
                </a:cubicBezTo>
                <a:cubicBezTo>
                  <a:pt x="504979" y="4056241"/>
                  <a:pt x="520512" y="4073697"/>
                  <a:pt x="533400" y="4093029"/>
                </a:cubicBezTo>
                <a:cubicBezTo>
                  <a:pt x="542401" y="4106531"/>
                  <a:pt x="543697" y="4125097"/>
                  <a:pt x="555172" y="4136572"/>
                </a:cubicBezTo>
                <a:cubicBezTo>
                  <a:pt x="566647" y="4148046"/>
                  <a:pt x="585213" y="4149342"/>
                  <a:pt x="598715" y="4158343"/>
                </a:cubicBezTo>
                <a:cubicBezTo>
                  <a:pt x="618047" y="4171231"/>
                  <a:pt x="634109" y="4188562"/>
                  <a:pt x="653143" y="4201886"/>
                </a:cubicBezTo>
                <a:cubicBezTo>
                  <a:pt x="670476" y="4214019"/>
                  <a:pt x="689630" y="4223329"/>
                  <a:pt x="707572" y="4234543"/>
                </a:cubicBezTo>
                <a:cubicBezTo>
                  <a:pt x="756780" y="4265298"/>
                  <a:pt x="734952" y="4255078"/>
                  <a:pt x="794658" y="4299857"/>
                </a:cubicBezTo>
                <a:cubicBezTo>
                  <a:pt x="825436" y="4322940"/>
                  <a:pt x="834691" y="4325317"/>
                  <a:pt x="870858" y="4343400"/>
                </a:cubicBezTo>
                <a:cubicBezTo>
                  <a:pt x="878115" y="4350657"/>
                  <a:pt x="883196" y="4361129"/>
                  <a:pt x="892629" y="4365172"/>
                </a:cubicBezTo>
                <a:cubicBezTo>
                  <a:pt x="909635" y="4372460"/>
                  <a:pt x="929108" y="4371570"/>
                  <a:pt x="947058" y="4376057"/>
                </a:cubicBezTo>
                <a:cubicBezTo>
                  <a:pt x="958190" y="4378840"/>
                  <a:pt x="968829" y="4383314"/>
                  <a:pt x="979715" y="4386943"/>
                </a:cubicBezTo>
                <a:cubicBezTo>
                  <a:pt x="1068354" y="4453422"/>
                  <a:pt x="970761" y="4389028"/>
                  <a:pt x="1110343" y="4441372"/>
                </a:cubicBezTo>
                <a:cubicBezTo>
                  <a:pt x="1140732" y="4452768"/>
                  <a:pt x="1168400" y="4470401"/>
                  <a:pt x="1197429" y="4484915"/>
                </a:cubicBezTo>
                <a:cubicBezTo>
                  <a:pt x="1265625" y="4519013"/>
                  <a:pt x="1218570" y="4492239"/>
                  <a:pt x="1284515" y="4539343"/>
                </a:cubicBezTo>
                <a:cubicBezTo>
                  <a:pt x="1295161" y="4546947"/>
                  <a:pt x="1307121" y="4552739"/>
                  <a:pt x="1317172" y="4561115"/>
                </a:cubicBezTo>
                <a:cubicBezTo>
                  <a:pt x="1333945" y="4575093"/>
                  <a:pt x="1358380" y="4608969"/>
                  <a:pt x="1382486" y="4615543"/>
                </a:cubicBezTo>
                <a:cubicBezTo>
                  <a:pt x="1410710" y="4623240"/>
                  <a:pt x="1440715" y="4621619"/>
                  <a:pt x="1469572" y="4626429"/>
                </a:cubicBezTo>
                <a:cubicBezTo>
                  <a:pt x="1484329" y="4628889"/>
                  <a:pt x="1498395" y="4634639"/>
                  <a:pt x="1513115" y="4637315"/>
                </a:cubicBezTo>
                <a:cubicBezTo>
                  <a:pt x="1538359" y="4641905"/>
                  <a:pt x="1564097" y="4643472"/>
                  <a:pt x="1589315" y="4648200"/>
                </a:cubicBezTo>
                <a:cubicBezTo>
                  <a:pt x="1622196" y="4654365"/>
                  <a:pt x="1654831" y="4661858"/>
                  <a:pt x="1687286" y="4669972"/>
                </a:cubicBezTo>
                <a:cubicBezTo>
                  <a:pt x="1720424" y="4678257"/>
                  <a:pt x="1770394" y="4695302"/>
                  <a:pt x="1807029" y="4702629"/>
                </a:cubicBezTo>
                <a:cubicBezTo>
                  <a:pt x="1828672" y="4706958"/>
                  <a:pt x="1850572" y="4709886"/>
                  <a:pt x="1872343" y="4713515"/>
                </a:cubicBezTo>
                <a:cubicBezTo>
                  <a:pt x="1926772" y="4735286"/>
                  <a:pt x="1981601" y="4756081"/>
                  <a:pt x="2035629" y="4778829"/>
                </a:cubicBezTo>
                <a:cubicBezTo>
                  <a:pt x="2050585" y="4785126"/>
                  <a:pt x="2064257" y="4794208"/>
                  <a:pt x="2079172" y="4800600"/>
                </a:cubicBezTo>
                <a:cubicBezTo>
                  <a:pt x="2089719" y="4805120"/>
                  <a:pt x="2101085" y="4807457"/>
                  <a:pt x="2111829" y="4811486"/>
                </a:cubicBezTo>
                <a:cubicBezTo>
                  <a:pt x="2231927" y="4856522"/>
                  <a:pt x="2107658" y="4814959"/>
                  <a:pt x="2209800" y="4844143"/>
                </a:cubicBezTo>
                <a:cubicBezTo>
                  <a:pt x="2276406" y="4863174"/>
                  <a:pt x="2250498" y="4869814"/>
                  <a:pt x="2362200" y="4887686"/>
                </a:cubicBezTo>
                <a:cubicBezTo>
                  <a:pt x="2412490" y="4895732"/>
                  <a:pt x="2463800" y="4894943"/>
                  <a:pt x="2514600" y="4898572"/>
                </a:cubicBezTo>
                <a:cubicBezTo>
                  <a:pt x="2550886" y="4905829"/>
                  <a:pt x="2586793" y="4915343"/>
                  <a:pt x="2623458" y="4920343"/>
                </a:cubicBezTo>
                <a:cubicBezTo>
                  <a:pt x="2666751" y="4926247"/>
                  <a:pt x="2710987" y="4924046"/>
                  <a:pt x="2754086" y="4931229"/>
                </a:cubicBezTo>
                <a:cubicBezTo>
                  <a:pt x="2776723" y="4935002"/>
                  <a:pt x="2796800" y="4949012"/>
                  <a:pt x="2819400" y="4953000"/>
                </a:cubicBezTo>
                <a:cubicBezTo>
                  <a:pt x="2858869" y="4959965"/>
                  <a:pt x="2899229" y="4960257"/>
                  <a:pt x="2939143" y="4963886"/>
                </a:cubicBezTo>
                <a:cubicBezTo>
                  <a:pt x="2975429" y="4971143"/>
                  <a:pt x="3011979" y="4977182"/>
                  <a:pt x="3048000" y="4985657"/>
                </a:cubicBezTo>
                <a:cubicBezTo>
                  <a:pt x="3073714" y="4991707"/>
                  <a:pt x="3098898" y="4999838"/>
                  <a:pt x="3124200" y="5007429"/>
                </a:cubicBezTo>
                <a:cubicBezTo>
                  <a:pt x="3135191" y="5010726"/>
                  <a:pt x="3145726" y="5015532"/>
                  <a:pt x="3156858" y="5018315"/>
                </a:cubicBezTo>
                <a:cubicBezTo>
                  <a:pt x="3174808" y="5022802"/>
                  <a:pt x="3193336" y="5024713"/>
                  <a:pt x="3211286" y="5029200"/>
                </a:cubicBezTo>
                <a:cubicBezTo>
                  <a:pt x="3273467" y="5044745"/>
                  <a:pt x="3212822" y="5037397"/>
                  <a:pt x="3287486" y="5050972"/>
                </a:cubicBezTo>
                <a:cubicBezTo>
                  <a:pt x="3380196" y="5067828"/>
                  <a:pt x="3445630" y="5067014"/>
                  <a:pt x="3548743" y="5072743"/>
                </a:cubicBezTo>
                <a:lnTo>
                  <a:pt x="4016829" y="5094515"/>
                </a:lnTo>
                <a:cubicBezTo>
                  <a:pt x="4389720" y="5072580"/>
                  <a:pt x="4038230" y="5099829"/>
                  <a:pt x="4332515" y="5061857"/>
                </a:cubicBezTo>
                <a:cubicBezTo>
                  <a:pt x="4830458" y="4997606"/>
                  <a:pt x="4303081" y="5076433"/>
                  <a:pt x="4680858" y="5018315"/>
                </a:cubicBezTo>
                <a:cubicBezTo>
                  <a:pt x="4691744" y="5014686"/>
                  <a:pt x="4703552" y="5013122"/>
                  <a:pt x="4713515" y="5007429"/>
                </a:cubicBezTo>
                <a:cubicBezTo>
                  <a:pt x="4758589" y="4981672"/>
                  <a:pt x="4753380" y="4973908"/>
                  <a:pt x="4789715" y="4942115"/>
                </a:cubicBezTo>
                <a:cubicBezTo>
                  <a:pt x="4807200" y="4926815"/>
                  <a:pt x="4825353" y="4912238"/>
                  <a:pt x="4844143" y="4898572"/>
                </a:cubicBezTo>
                <a:cubicBezTo>
                  <a:pt x="4934409" y="4832924"/>
                  <a:pt x="4884519" y="4879969"/>
                  <a:pt x="4931229" y="4833257"/>
                </a:cubicBezTo>
                <a:cubicBezTo>
                  <a:pt x="4934858" y="4822371"/>
                  <a:pt x="4937996" y="4811310"/>
                  <a:pt x="4942115" y="4800600"/>
                </a:cubicBezTo>
                <a:cubicBezTo>
                  <a:pt x="4956144" y="4764124"/>
                  <a:pt x="4985658" y="4691743"/>
                  <a:pt x="4985658" y="4691743"/>
                </a:cubicBezTo>
                <a:cubicBezTo>
                  <a:pt x="4989286" y="4669972"/>
                  <a:pt x="4990201" y="4647570"/>
                  <a:pt x="4996543" y="4626429"/>
                </a:cubicBezTo>
                <a:cubicBezTo>
                  <a:pt x="5006930" y="4591807"/>
                  <a:pt x="5023210" y="4579762"/>
                  <a:pt x="5040086" y="4550229"/>
                </a:cubicBezTo>
                <a:cubicBezTo>
                  <a:pt x="5048137" y="4536140"/>
                  <a:pt x="5053807" y="4520775"/>
                  <a:pt x="5061858" y="4506686"/>
                </a:cubicBezTo>
                <a:cubicBezTo>
                  <a:pt x="5074593" y="4484399"/>
                  <a:pt x="5102266" y="4449180"/>
                  <a:pt x="5116286" y="4430486"/>
                </a:cubicBezTo>
                <a:cubicBezTo>
                  <a:pt x="5119915" y="4419600"/>
                  <a:pt x="5122652" y="4408376"/>
                  <a:pt x="5127172" y="4397829"/>
                </a:cubicBezTo>
                <a:cubicBezTo>
                  <a:pt x="5152181" y="4339474"/>
                  <a:pt x="5238961" y="4204068"/>
                  <a:pt x="5246915" y="4191000"/>
                </a:cubicBezTo>
                <a:cubicBezTo>
                  <a:pt x="5264714" y="4161759"/>
                  <a:pt x="5283731" y="4133268"/>
                  <a:pt x="5301343" y="4103915"/>
                </a:cubicBezTo>
                <a:cubicBezTo>
                  <a:pt x="5345375" y="4030529"/>
                  <a:pt x="5339833" y="4029219"/>
                  <a:pt x="5388429" y="3962400"/>
                </a:cubicBezTo>
                <a:cubicBezTo>
                  <a:pt x="5402095" y="3943610"/>
                  <a:pt x="5418648" y="3927006"/>
                  <a:pt x="5431972" y="3907972"/>
                </a:cubicBezTo>
                <a:cubicBezTo>
                  <a:pt x="5444105" y="3890639"/>
                  <a:pt x="5454497" y="3872118"/>
                  <a:pt x="5464629" y="3853543"/>
                </a:cubicBezTo>
                <a:cubicBezTo>
                  <a:pt x="5483661" y="3818652"/>
                  <a:pt x="5506200" y="3772375"/>
                  <a:pt x="5519058" y="3733800"/>
                </a:cubicBezTo>
                <a:cubicBezTo>
                  <a:pt x="5527412" y="3708739"/>
                  <a:pt x="5534422" y="3683228"/>
                  <a:pt x="5540829" y="3657600"/>
                </a:cubicBezTo>
                <a:cubicBezTo>
                  <a:pt x="5549452" y="3623110"/>
                  <a:pt x="5551431" y="3593137"/>
                  <a:pt x="5562600" y="3559629"/>
                </a:cubicBezTo>
                <a:cubicBezTo>
                  <a:pt x="5572587" y="3529668"/>
                  <a:pt x="5587615" y="3503114"/>
                  <a:pt x="5595258" y="3472543"/>
                </a:cubicBezTo>
                <a:cubicBezTo>
                  <a:pt x="5599745" y="3454593"/>
                  <a:pt x="5600827" y="3435837"/>
                  <a:pt x="5606143" y="3418115"/>
                </a:cubicBezTo>
                <a:cubicBezTo>
                  <a:pt x="5611758" y="3399398"/>
                  <a:pt x="5622547" y="3382475"/>
                  <a:pt x="5627915" y="3363686"/>
                </a:cubicBezTo>
                <a:cubicBezTo>
                  <a:pt x="5651610" y="3280755"/>
                  <a:pt x="5671158" y="3196693"/>
                  <a:pt x="5693229" y="3113315"/>
                </a:cubicBezTo>
                <a:cubicBezTo>
                  <a:pt x="5703816" y="3073320"/>
                  <a:pt x="5718485" y="3034277"/>
                  <a:pt x="5725886" y="2993572"/>
                </a:cubicBezTo>
                <a:cubicBezTo>
                  <a:pt x="5737327" y="2930649"/>
                  <a:pt x="5752312" y="2839435"/>
                  <a:pt x="5769429" y="2775857"/>
                </a:cubicBezTo>
                <a:cubicBezTo>
                  <a:pt x="5813651" y="2611604"/>
                  <a:pt x="5810421" y="2626633"/>
                  <a:pt x="5856515" y="2503715"/>
                </a:cubicBezTo>
                <a:cubicBezTo>
                  <a:pt x="5860143" y="2445658"/>
                  <a:pt x="5869636" y="2387671"/>
                  <a:pt x="5867400" y="2329543"/>
                </a:cubicBezTo>
                <a:cubicBezTo>
                  <a:pt x="5864359" y="2250486"/>
                  <a:pt x="5847457" y="2229189"/>
                  <a:pt x="5823858" y="2166257"/>
                </a:cubicBezTo>
                <a:cubicBezTo>
                  <a:pt x="5812313" y="2135469"/>
                  <a:pt x="5798411" y="2082636"/>
                  <a:pt x="5791200" y="2057400"/>
                </a:cubicBezTo>
                <a:cubicBezTo>
                  <a:pt x="5777147" y="1930916"/>
                  <a:pt x="5763877" y="1820648"/>
                  <a:pt x="5758543" y="1687286"/>
                </a:cubicBezTo>
                <a:lnTo>
                  <a:pt x="5747658" y="1415143"/>
                </a:lnTo>
                <a:cubicBezTo>
                  <a:pt x="5754915" y="1393372"/>
                  <a:pt x="5749750" y="1361636"/>
                  <a:pt x="5769429" y="1349829"/>
                </a:cubicBezTo>
                <a:cubicBezTo>
                  <a:pt x="5782630" y="1341908"/>
                  <a:pt x="5805820" y="1367551"/>
                  <a:pt x="5802086" y="1382486"/>
                </a:cubicBezTo>
                <a:cubicBezTo>
                  <a:pt x="5798457" y="1397000"/>
                  <a:pt x="5773057" y="1389743"/>
                  <a:pt x="5758543" y="1393372"/>
                </a:cubicBezTo>
                <a:cubicBezTo>
                  <a:pt x="5740400" y="1389743"/>
                  <a:pt x="5708275" y="1400514"/>
                  <a:pt x="5704115" y="1382486"/>
                </a:cubicBezTo>
                <a:cubicBezTo>
                  <a:pt x="5683701" y="1294024"/>
                  <a:pt x="5699475" y="1200915"/>
                  <a:pt x="5693229" y="1110343"/>
                </a:cubicBezTo>
                <a:cubicBezTo>
                  <a:pt x="5692200" y="1095417"/>
                  <a:pt x="5690642" y="1079248"/>
                  <a:pt x="5682343" y="1066800"/>
                </a:cubicBezTo>
                <a:cubicBezTo>
                  <a:pt x="5675086" y="1055914"/>
                  <a:pt x="5660572" y="1052286"/>
                  <a:pt x="5649686" y="1045029"/>
                </a:cubicBezTo>
                <a:cubicBezTo>
                  <a:pt x="5609980" y="925914"/>
                  <a:pt x="5673308" y="1106345"/>
                  <a:pt x="5617029" y="979715"/>
                </a:cubicBezTo>
                <a:cubicBezTo>
                  <a:pt x="5604982" y="952609"/>
                  <a:pt x="5580754" y="863637"/>
                  <a:pt x="5573486" y="838200"/>
                </a:cubicBezTo>
                <a:cubicBezTo>
                  <a:pt x="5577115" y="772886"/>
                  <a:pt x="5579155" y="707464"/>
                  <a:pt x="5584372" y="642257"/>
                </a:cubicBezTo>
                <a:cubicBezTo>
                  <a:pt x="5591629" y="551546"/>
                  <a:pt x="5610299" y="560904"/>
                  <a:pt x="5584372" y="457200"/>
                </a:cubicBezTo>
                <a:cubicBezTo>
                  <a:pt x="5581883" y="447243"/>
                  <a:pt x="5569011" y="443443"/>
                  <a:pt x="5562600" y="435429"/>
                </a:cubicBezTo>
                <a:cubicBezTo>
                  <a:pt x="5554427" y="425213"/>
                  <a:pt x="5548086" y="413658"/>
                  <a:pt x="5540829" y="402772"/>
                </a:cubicBezTo>
                <a:cubicBezTo>
                  <a:pt x="5530509" y="361491"/>
                  <a:pt x="5529262" y="315005"/>
                  <a:pt x="5497286" y="283029"/>
                </a:cubicBezTo>
                <a:cubicBezTo>
                  <a:pt x="5488035" y="273778"/>
                  <a:pt x="5475515" y="268514"/>
                  <a:pt x="5464629" y="261257"/>
                </a:cubicBezTo>
                <a:cubicBezTo>
                  <a:pt x="5457372" y="246743"/>
                  <a:pt x="5454332" y="229189"/>
                  <a:pt x="5442858" y="217715"/>
                </a:cubicBezTo>
                <a:cubicBezTo>
                  <a:pt x="5424157" y="199014"/>
                  <a:pt x="5377738" y="168762"/>
                  <a:pt x="5344886" y="163286"/>
                </a:cubicBezTo>
                <a:cubicBezTo>
                  <a:pt x="5312475" y="157884"/>
                  <a:pt x="5279572" y="156029"/>
                  <a:pt x="5246915" y="152400"/>
                </a:cubicBezTo>
                <a:cubicBezTo>
                  <a:pt x="5220642" y="112992"/>
                  <a:pt x="5237843" y="116114"/>
                  <a:pt x="5236029" y="108857"/>
                </a:cubicBezTo>
                <a:close/>
              </a:path>
            </a:pathLst>
          </a:cu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243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1916832"/>
            <a:ext cx="4032448" cy="369332"/>
          </a:xfrm>
          <a:prstGeom prst="rect">
            <a:avLst/>
          </a:prstGeom>
          <a:noFill/>
        </p:spPr>
        <p:txBody>
          <a:bodyPr wrap="square" rtlCol="0">
            <a:spAutoFit/>
          </a:bodyPr>
          <a:lstStyle/>
          <a:p>
            <a:endParaRPr lang="en-GB" dirty="0"/>
          </a:p>
        </p:txBody>
      </p:sp>
      <p:sp>
        <p:nvSpPr>
          <p:cNvPr id="7" name="TextBox 6"/>
          <p:cNvSpPr txBox="1"/>
          <p:nvPr/>
        </p:nvSpPr>
        <p:spPr>
          <a:xfrm>
            <a:off x="3347864" y="411189"/>
            <a:ext cx="5585632" cy="584775"/>
          </a:xfrm>
          <a:prstGeom prst="rect">
            <a:avLst/>
          </a:prstGeom>
          <a:noFill/>
        </p:spPr>
        <p:txBody>
          <a:bodyPr wrap="none" rtlCol="0">
            <a:spAutoFit/>
          </a:bodyPr>
          <a:lstStyle/>
          <a:p>
            <a:r>
              <a:rPr lang="en-GB" sz="3200" dirty="0" smtClean="0"/>
              <a:t>Kingdom social action responses</a:t>
            </a:r>
            <a:endParaRPr lang="en-GB" sz="3200" dirty="0"/>
          </a:p>
        </p:txBody>
      </p:sp>
      <p:pic>
        <p:nvPicPr>
          <p:cNvPr id="6" name="Picture 2" descr="TKC Web Teaser - Barnabas Con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4146233566"/>
              </p:ext>
            </p:extLst>
          </p:nvPr>
        </p:nvGraphicFramePr>
        <p:xfrm>
          <a:off x="1379984" y="1397000"/>
          <a:ext cx="6504384" cy="4696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0526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 y="1139145"/>
            <a:ext cx="9142341" cy="558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64088" y="411187"/>
            <a:ext cx="2952860" cy="584775"/>
          </a:xfrm>
          <a:prstGeom prst="rect">
            <a:avLst/>
          </a:prstGeom>
          <a:noFill/>
        </p:spPr>
        <p:txBody>
          <a:bodyPr wrap="none" rtlCol="0">
            <a:spAutoFit/>
          </a:bodyPr>
          <a:lstStyle/>
          <a:p>
            <a:r>
              <a:rPr lang="en-GB" sz="3200" dirty="0" smtClean="0"/>
              <a:t>Social Enterprise</a:t>
            </a:r>
          </a:p>
        </p:txBody>
      </p:sp>
      <p:pic>
        <p:nvPicPr>
          <p:cNvPr id="5" name="Picture 2" descr="TKC Web Teaser - Barnabas Con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202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04664"/>
            <a:ext cx="6563072" cy="850106"/>
          </a:xfrm>
        </p:spPr>
        <p:txBody>
          <a:bodyPr>
            <a:normAutofit fontScale="90000"/>
          </a:bodyPr>
          <a:lstStyle/>
          <a:p>
            <a:pPr algn="r"/>
            <a:r>
              <a:rPr lang="en-GB" sz="2800" dirty="0" smtClean="0">
                <a:solidFill>
                  <a:schemeClr val="tx2">
                    <a:lumMod val="75000"/>
                  </a:schemeClr>
                </a:solidFill>
              </a:rPr>
              <a:t>Social Enterprises - doing business, doing good</a:t>
            </a:r>
            <a:endParaRPr lang="en-GB" sz="2800" dirty="0">
              <a:solidFill>
                <a:schemeClr val="tx2">
                  <a:lumMod val="75000"/>
                </a:schemeClr>
              </a:solidFill>
            </a:endParaRPr>
          </a:p>
        </p:txBody>
      </p:sp>
      <p:sp>
        <p:nvSpPr>
          <p:cNvPr id="3" name="Content Placeholder 2"/>
          <p:cNvSpPr>
            <a:spLocks noGrp="1"/>
          </p:cNvSpPr>
          <p:nvPr>
            <p:ph idx="1"/>
          </p:nvPr>
        </p:nvSpPr>
        <p:spPr>
          <a:xfrm>
            <a:off x="2231740" y="5589240"/>
            <a:ext cx="4536504" cy="415498"/>
          </a:xfrm>
        </p:spPr>
        <p:txBody>
          <a:bodyPr>
            <a:noAutofit/>
          </a:bodyPr>
          <a:lstStyle/>
          <a:p>
            <a:pPr marL="0" indent="0">
              <a:buNone/>
            </a:pPr>
            <a:r>
              <a:rPr lang="en-GB" sz="2400" dirty="0" smtClean="0"/>
              <a:t>Employing people with disabilities </a:t>
            </a:r>
          </a:p>
        </p:txBody>
      </p:sp>
      <p:sp>
        <p:nvSpPr>
          <p:cNvPr id="5" name="AutoShape 8" descr="data:image/jpeg;base64,/9j/4AAQSkZJRgABAQAAAQABAAD/2wBDAAkGBwgHBgkIBwgKCgkLDRYPDQwMDRsUFRAWIB0iIiAdHx8kKDQsJCYxJx8fLT0tMTU3Ojo6Iys/RD84QzQ5Ojf/2wBDAQoKCg0MDRoPDxo3JR8lNzc3Nzc3Nzc3Nzc3Nzc3Nzc3Nzc3Nzc3Nzc3Nzc3Nzc3Nzc3Nzc3Nzc3Nzc3Nzc3Nzf/wAARCABOAHYDASIAAhEBAxEB/8QAGwAAAgMBAQEAAAAAAAAAAAAAAAMEBQYHAQL/xAA3EAABAgQDAwgLAQEBAQAAAAABAgMABAURBhIhEzFBFDIzUVJykdEHIkJTYXGBkqGxwSPhJGL/xAAZAQEAAwEBAAAAAAAAAAAAAAAAAgMEAQX/xAAfEQADAAIDAQEBAQAAAAAAAAAAAQIDEQQSITFBIqH/2gAMAwEAAhEDEQA/AO1MMtFlu7aOaPZHVH3sWvdo+0QMdC33R+oZAC9i17tH2iDYte7R9ohkEAL2LXu0faIhVeclaXK7d5kKurKlCUi5MWMZ7F8hNTsuwZVGfZqJUm4G+2usQyNzDc/TlNpeC63VEpoTM3JIDaphQSCUi6Rrf66Wj5p1TUMMvzj6ULeaJQlSkj1jpa/iIjTxpRostT3qghDzFjmbSXAFa3GnzMeJmKMaEaYmeKVKObaqZUBmvfdbdwjM7rtvf5/pXt7+hhOcmJqefTNuBxoNlZzgeqbjd1cYVNYoXy3/AMsswZZKrAKR6yx1/CH0+RYl6PPolJxmYm328uVtQ0A4Ab+J/EVlFpznKjMzbLjctKguuFaSL5dQBeK+2RTMpnN1pI3MwuUlmtrMbJtA4rAELkpqnzwUZVbLmXeANR9I59U6i/UpkvPq09hA3IHUItcFNuKqi3E3yIaIUeu5Fh+D4RZPJdZFKXhJZN1o2uxa92j7RBsWvdo+0QyCNhYQqgy1sR/mket2R1GCGVDoU97+GCAGsdC33R+oZC2Ohb7o/UMgAggggBb7yGGVuuqCUIBUongIw8zNz+JJ4y8vdDG8IJsAOtXXF3jWYLVMSyk22zgB+Q1/dohYFcZSqbQVAPKykA8Ui+7xjJlrvkWPfhXT3XUlyeEZNtIM0648rjY5U+A1/MSVYXpRFtgofEOK84tZiYZlmy4+6htA9pRsIoZnF8m27kZZdeSN6+aD8r6xNzhhaaR1qEJnMHsFJMnMLQrglwXHiNR+Yp0zs/SXnJGfK3GFJKFtKN7pOl0mNTI4jp02LF4ML7L3q/ndGcxfPS05ONCVUlwtIIUtOoJO4Dr/AOxTlWOZ742QpJLciU4aqC3EhhKHGVWKHs4CSk7jbfGxotLbpcpskHOtRzOLtzj5Q+mMql6dLMr5yGkpPztEmL8WGY/pfScykEEEEXkyNUOhT3v4YIKh0Ke9/DBADWOhb7o/UMhbHQt90fqGQAQQR4YAxuOX805LMD2Gyo/U/wDIzSVKQoKQopUNxBsRE+vzQm6vMug3SFZEn4DTzj2SodRnUhbMuUtnctw5Qf7Hk5O2TI+pme6rwgOOOOqzOuLWrrWok/mPmLmZw+qRQldSqVPlEK0CnXsoPjaLKTwnLOtJfcqG1aUMwUwBlI682ukdXHyv8O9KMoASQBck6ADjGsw7hxaXETlQTlKTmbZO+/Aq8osqMigNPFqmTMm9Mp52R9Ljg/NxF3GnFxVL3RZOPXrCCCCNhYEEEEARqh0Ke9/DBBUOhT3v4YIAax0LfdH6hkLY6Fvuj9QyACKnEdUTTpBWRX+7oKWxxHWfpFqY5pWZ9VRqDr5JyXytjqSN3n9Yz8jL0nz6yF1pF5hShodQmfnEZk3/AMUK3d4/zxjWuLDTSnDuSkk2+EYlGKphmRalpeXbbU2gIzk33C2ghlIxNNcqQ1PqDrTigkqygFN/lwivFmxQlKIzUrwx/o8w3J+kNE7izF6Vz7r8ytqWllOqDcu2m2gAI67fS+8w/G0gFV3DPo2pL70jSZlC3pjIslSmgVq2YUTe3qq0N96d9olS2H8X4BqE8nB8nK1eiTbpeRJOuhtcus77EkC24cdANBxm4hwriPENMo1c2srTsW05xbiEp1aKSo2bJ14W11B1HHTYWkfF3otw7J4bmp2gS7lNqVPYVMS80zMLzZkDNYknjbfvETKDjKpT2AMPT7bbCqrVJgSIcmL7JLgKwXFAWvcNk5Ra5IGkV1VR6TMVU9yhzdKp1Gl307ObnhMBedB5wQkEkXF9Ppcb4087h1FJwKihUeks1Qy7QQwxNFIQpd77Rd7e1dRtrfdbfAEvDVVqT9UqlHrHJXJmQDS+UyiVIQ4lwEgFJJKVDKbi50IMaKMvgWTn5GVmGqnTHJaZcUHn5t2ZQ6ubdVzlHLzQLAAbgLAbo1EAEEEEARqh0Ke9/DBBUOhT3v4YIAax0LfdH6hkQmZ5oMoGVfNHAecffLmuyvwHnAEhxOZCkjiCI5SptTSi24LLQSlQ6iN8dO5c12V+A84oqzSJOoul9lS2XzzjlBSr4kX3xm5OJ2k1+FeSW14Y2JNOl1zU/LsIGq3B9BxPhFq3hpzMNrNJCf8A5Rc/sRf0qTp9LBLKHFOqFlOrsSfIRlx8a2/fhXMNv0vIIi8ua7K/AecHLmuyvwHnHpmglQRF5c12V+A84OXNdlfgPOAJUEReXNdlfgPODlzXZX4DzgCVBEXlzXZX4Dzg5c12V+A84A9qHQp738MERZ+dbLIAC+d1D4/GCAP/2Q=="/>
          <p:cNvSpPr>
            <a:spLocks noChangeAspect="1" noChangeArrowheads="1"/>
          </p:cNvSpPr>
          <p:nvPr/>
        </p:nvSpPr>
        <p:spPr bwMode="auto">
          <a:xfrm>
            <a:off x="63500" y="-368300"/>
            <a:ext cx="1057275" cy="704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Clarity Employment for Blind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670968"/>
            <a:ext cx="5472608" cy="36484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KC Web Teaser - Barnabas Con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31" y="268005"/>
            <a:ext cx="1202174" cy="8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4823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5.2"/>
</p:tagLst>
</file>

<file path=ppt/tags/tag2.xml><?xml version="1.0" encoding="utf-8"?>
<p:tagLst xmlns:a="http://schemas.openxmlformats.org/drawingml/2006/main" xmlns:r="http://schemas.openxmlformats.org/officeDocument/2006/relationships" xmlns:p="http://schemas.openxmlformats.org/presentationml/2006/main">
  <p:tag name="TIMING" val="|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15953</TotalTime>
  <Words>2695</Words>
  <Application>Microsoft Office PowerPoint</Application>
  <PresentationFormat>On-screen Show (4:3)</PresentationFormat>
  <Paragraphs>249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Lucida Sans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Enterprises - doing business, doing good</vt:lpstr>
      <vt:lpstr>Social Enterprises - doing business, doing good</vt:lpstr>
      <vt:lpstr>Social Enterprises - doing business, doing good</vt:lpstr>
      <vt:lpstr>Social Enterprises - doing business, doing good</vt:lpstr>
      <vt:lpstr>Social Enterprises - doing business, doing good</vt:lpstr>
      <vt:lpstr>PowerPoint Presentation</vt:lpstr>
      <vt:lpstr>PowerPoint Presentation</vt:lpstr>
      <vt:lpstr>Social Enterprises - doing business, doing good</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Sas Conradie</cp:lastModifiedBy>
  <cp:revision>136</cp:revision>
  <cp:lastPrinted>2013-04-03T06:14:27Z</cp:lastPrinted>
  <dcterms:created xsi:type="dcterms:W3CDTF">2013-03-13T21:59:01Z</dcterms:created>
  <dcterms:modified xsi:type="dcterms:W3CDTF">2013-10-14T14:07:52Z</dcterms:modified>
</cp:coreProperties>
</file>